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handoutMasterIdLst>
    <p:handoutMasterId r:id="rId18"/>
  </p:handoutMasterIdLst>
  <p:sldIdLst>
    <p:sldId id="256" r:id="rId2"/>
    <p:sldId id="257" r:id="rId3"/>
    <p:sldId id="258" r:id="rId4"/>
    <p:sldId id="259" r:id="rId5"/>
    <p:sldId id="266" r:id="rId6"/>
    <p:sldId id="275" r:id="rId7"/>
    <p:sldId id="276" r:id="rId8"/>
    <p:sldId id="267" r:id="rId9"/>
    <p:sldId id="269" r:id="rId10"/>
    <p:sldId id="268" r:id="rId11"/>
    <p:sldId id="270" r:id="rId12"/>
    <p:sldId id="271" r:id="rId13"/>
    <p:sldId id="272" r:id="rId14"/>
    <p:sldId id="273" r:id="rId15"/>
    <p:sldId id="27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3BCFB4-7DD0-4A2E-8495-C80315A9D489}" v="525" dt="2023-04-29T19:47:04.526"/>
    <p1510:client id="{A31B2367-5481-432B-42C2-1FED909B977F}" v="74" dt="2023-05-03T14:36:52.6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9" autoAdjust="0"/>
    <p:restoredTop sz="95356" autoAdjust="0"/>
  </p:normalViewPr>
  <p:slideViewPr>
    <p:cSldViewPr snapToGrid="0" showGuides="1">
      <p:cViewPr varScale="1">
        <p:scale>
          <a:sx n="87" d="100"/>
          <a:sy n="87" d="100"/>
        </p:scale>
        <p:origin x="246" y="78"/>
      </p:cViewPr>
      <p:guideLst>
        <p:guide orient="horz" pos="2160"/>
        <p:guide pos="3840"/>
      </p:guideLst>
    </p:cSldViewPr>
  </p:slideViewPr>
  <p:notesTextViewPr>
    <p:cViewPr>
      <p:scale>
        <a:sx n="1" d="1"/>
        <a:sy n="1" d="1"/>
      </p:scale>
      <p:origin x="0" y="0"/>
    </p:cViewPr>
  </p:notesTextViewPr>
  <p:notesViewPr>
    <p:cSldViewPr snapToGrid="0" showGuides="1">
      <p:cViewPr varScale="1">
        <p:scale>
          <a:sx n="92" d="100"/>
          <a:sy n="92" d="100"/>
        </p:scale>
        <p:origin x="3732"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CEAAF3-9831-450B-8D59-2C09DB96C8FC}" type="datetimeFigureOut">
              <a:rPr lang="en-US"/>
              <a:t>5/3/2023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834459-7356-44BF-850D-8B30C4FB3B6B}" type="slidenum">
              <a:rPr/>
              <a:t>‹#›</a:t>
            </a:fld>
            <a:endParaRPr/>
          </a:p>
        </p:txBody>
      </p:sp>
    </p:spTree>
    <p:extLst>
      <p:ext uri="{BB962C8B-B14F-4D97-AF65-F5344CB8AC3E}">
        <p14:creationId xmlns:p14="http://schemas.microsoft.com/office/powerpoint/2010/main" val="2469016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0CD79-FC16-4410-AB61-17F26E6D3BC8}" type="datetimeFigureOut">
              <a:rPr lang="en-US"/>
              <a:t>5/3/2023</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3C37BE-C303-496D-B5CD-85F2937540FC}" type="slidenum">
              <a:rPr/>
              <a:t>‹#›</a:t>
            </a:fld>
            <a:endParaRPr/>
          </a:p>
        </p:txBody>
      </p:sp>
    </p:spTree>
    <p:extLst>
      <p:ext uri="{BB962C8B-B14F-4D97-AF65-F5344CB8AC3E}">
        <p14:creationId xmlns:p14="http://schemas.microsoft.com/office/powerpoint/2010/main" val="3350842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cs typeface="Arial" pitchFamily="34" charset="0"/>
              </a:rPr>
              <a:t>NOTE: </a:t>
            </a:r>
            <a:r>
              <a:rPr lang="en-US" sz="1200" dirty="0">
                <a:cs typeface="Arial" pitchFamily="34" charset="0"/>
              </a:rPr>
              <a:t>Want a different image on this slide? Select the picture and delete it. Now click the Pictures icon in the placeholder to insert your own image.</a:t>
            </a:r>
          </a:p>
        </p:txBody>
      </p:sp>
      <p:sp>
        <p:nvSpPr>
          <p:cNvPr id="4" name="Slide Number Placeholder 3"/>
          <p:cNvSpPr>
            <a:spLocks noGrp="1"/>
          </p:cNvSpPr>
          <p:nvPr>
            <p:ph type="sldNum" sz="quarter" idx="10"/>
          </p:nvPr>
        </p:nvSpPr>
        <p:spPr/>
        <p:txBody>
          <a:bodyPr/>
          <a:lstStyle/>
          <a:p>
            <a:fld id="{0A3C37BE-C303-496D-B5CD-85F2937540FC}" type="slidenum">
              <a:rPr lang="en-US" smtClean="0"/>
              <a:t>1</a:t>
            </a:fld>
            <a:endParaRPr lang="en-US"/>
          </a:p>
        </p:txBody>
      </p:sp>
    </p:spTree>
    <p:extLst>
      <p:ext uri="{BB962C8B-B14F-4D97-AF65-F5344CB8AC3E}">
        <p14:creationId xmlns:p14="http://schemas.microsoft.com/office/powerpoint/2010/main" val="2205551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3C37BE-C303-496D-B5CD-85F2937540FC}" type="slidenum">
              <a:rPr lang="en-US"/>
              <a:t>2</a:t>
            </a:fld>
            <a:endParaRPr lang="en-US"/>
          </a:p>
        </p:txBody>
      </p:sp>
    </p:spTree>
    <p:extLst>
      <p:ext uri="{BB962C8B-B14F-4D97-AF65-F5344CB8AC3E}">
        <p14:creationId xmlns:p14="http://schemas.microsoft.com/office/powerpoint/2010/main" val="3796805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3C37BE-C303-496D-B5CD-85F2937540FC}" type="slidenum">
              <a:rPr lang="en-US"/>
              <a:t>3</a:t>
            </a:fld>
            <a:endParaRPr lang="en-US"/>
          </a:p>
        </p:txBody>
      </p:sp>
    </p:spTree>
    <p:extLst>
      <p:ext uri="{BB962C8B-B14F-4D97-AF65-F5344CB8AC3E}">
        <p14:creationId xmlns:p14="http://schemas.microsoft.com/office/powerpoint/2010/main" val="1943810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3C37BE-C303-496D-B5CD-85F2937540FC}" type="slidenum">
              <a:rPr lang="en-US"/>
              <a:t>4</a:t>
            </a:fld>
            <a:endParaRPr lang="en-US"/>
          </a:p>
        </p:txBody>
      </p:sp>
    </p:spTree>
    <p:extLst>
      <p:ext uri="{BB962C8B-B14F-4D97-AF65-F5344CB8AC3E}">
        <p14:creationId xmlns:p14="http://schemas.microsoft.com/office/powerpoint/2010/main" val="1160024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3C37BE-C303-496D-B5CD-85F2937540FC}" type="slidenum">
              <a:rPr lang="en-US"/>
              <a:t>5</a:t>
            </a:fld>
            <a:endParaRPr lang="en-US"/>
          </a:p>
        </p:txBody>
      </p:sp>
    </p:spTree>
    <p:extLst>
      <p:ext uri="{BB962C8B-B14F-4D97-AF65-F5344CB8AC3E}">
        <p14:creationId xmlns:p14="http://schemas.microsoft.com/office/powerpoint/2010/main" val="931467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The architecture then transitioned to incorporate AWS Video On Demand Solution for a more comprehensive and scalable approach.</a:t>
            </a:r>
          </a:p>
        </p:txBody>
      </p:sp>
      <p:sp>
        <p:nvSpPr>
          <p:cNvPr id="4" name="Slide Number Placeholder 3"/>
          <p:cNvSpPr>
            <a:spLocks noGrp="1"/>
          </p:cNvSpPr>
          <p:nvPr>
            <p:ph type="sldNum" sz="quarter" idx="5"/>
          </p:nvPr>
        </p:nvSpPr>
        <p:spPr/>
        <p:txBody>
          <a:bodyPr/>
          <a:lstStyle/>
          <a:p>
            <a:fld id="{0A3C37BE-C303-496D-B5CD-85F2937540FC}" type="slidenum">
              <a:rPr lang="en-US"/>
              <a:t>7</a:t>
            </a:fld>
            <a:endParaRPr lang="en-US"/>
          </a:p>
        </p:txBody>
      </p:sp>
    </p:spTree>
    <p:extLst>
      <p:ext uri="{BB962C8B-B14F-4D97-AF65-F5344CB8AC3E}">
        <p14:creationId xmlns:p14="http://schemas.microsoft.com/office/powerpoint/2010/main" val="833546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In the final phase, the default AWS Video On Demand Solution was extended and customized to meet the project's specific requirements.</a:t>
            </a:r>
          </a:p>
          <a:p>
            <a:pPr marL="285750" indent="-285750">
              <a:buFont typeface="Arial"/>
              <a:buChar char="•"/>
            </a:pPr>
            <a:r>
              <a:rPr lang="en-US" dirty="0"/>
              <a:t>This allowed for greater flexibility and better alignment with project goals.</a:t>
            </a:r>
          </a:p>
          <a:p>
            <a:endParaRPr lang="en-US" dirty="0">
              <a:latin typeface="Calibri"/>
              <a:ea typeface="Calibri"/>
              <a:cs typeface="Calibri"/>
            </a:endParaRPr>
          </a:p>
        </p:txBody>
      </p:sp>
      <p:sp>
        <p:nvSpPr>
          <p:cNvPr id="4" name="Slide Number Placeholder 3"/>
          <p:cNvSpPr>
            <a:spLocks noGrp="1"/>
          </p:cNvSpPr>
          <p:nvPr>
            <p:ph type="sldNum" sz="quarter" idx="5"/>
          </p:nvPr>
        </p:nvSpPr>
        <p:spPr/>
        <p:txBody>
          <a:bodyPr/>
          <a:lstStyle/>
          <a:p>
            <a:fld id="{0A3C37BE-C303-496D-B5CD-85F2937540FC}" type="slidenum">
              <a:rPr lang="en-US"/>
              <a:t>8</a:t>
            </a:fld>
            <a:endParaRPr lang="en-US"/>
          </a:p>
        </p:txBody>
      </p:sp>
    </p:spTree>
    <p:extLst>
      <p:ext uri="{BB962C8B-B14F-4D97-AF65-F5344CB8AC3E}">
        <p14:creationId xmlns:p14="http://schemas.microsoft.com/office/powerpoint/2010/main" val="1323099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a custom OTT platform for video on demand can be a complex task, especially when trying to leverage existing cloud-based solutions such as AWS </a:t>
            </a:r>
            <a:r>
              <a:rPr lang="en-US" i="1" dirty="0"/>
              <a:t>Video On Demand</a:t>
            </a:r>
            <a:r>
              <a:rPr lang="en-US" dirty="0"/>
              <a:t>. Here we outline some of the key challenges faced during the development process and the solutions implemented to address these issues.</a:t>
            </a:r>
          </a:p>
        </p:txBody>
      </p:sp>
      <p:sp>
        <p:nvSpPr>
          <p:cNvPr id="4" name="Slide Number Placeholder 3"/>
          <p:cNvSpPr>
            <a:spLocks noGrp="1"/>
          </p:cNvSpPr>
          <p:nvPr>
            <p:ph type="sldNum" sz="quarter" idx="5"/>
          </p:nvPr>
        </p:nvSpPr>
        <p:spPr/>
        <p:txBody>
          <a:bodyPr/>
          <a:lstStyle/>
          <a:p>
            <a:fld id="{0A3C37BE-C303-496D-B5CD-85F2937540FC}" type="slidenum">
              <a:rPr lang="en-US"/>
              <a:t>11</a:t>
            </a:fld>
            <a:endParaRPr lang="en-US"/>
          </a:p>
        </p:txBody>
      </p:sp>
    </p:spTree>
    <p:extLst>
      <p:ext uri="{BB962C8B-B14F-4D97-AF65-F5344CB8AC3E}">
        <p14:creationId xmlns:p14="http://schemas.microsoft.com/office/powerpoint/2010/main" val="98597390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1104900" y="2292094"/>
            <a:ext cx="10096500" cy="2219691"/>
          </a:xfrm>
        </p:spPr>
        <p:txBody>
          <a:bodyPr anchor="ctr">
            <a:normAutofit/>
          </a:bodyPr>
          <a:lstStyle>
            <a:lvl1pPr algn="l">
              <a:defRPr sz="4400" cap="all" baseline="0"/>
            </a:lvl1pPr>
          </a:lstStyle>
          <a:p>
            <a:r>
              <a:t>Click to edit Master title style</a:t>
            </a:r>
          </a:p>
        </p:txBody>
      </p:sp>
      <p:sp>
        <p:nvSpPr>
          <p:cNvPr id="3" name="Subtitle 2"/>
          <p:cNvSpPr>
            <a:spLocks noGrp="1"/>
          </p:cNvSpPr>
          <p:nvPr>
            <p:ph type="subTitle" idx="1"/>
          </p:nvPr>
        </p:nvSpPr>
        <p:spPr>
          <a:xfrm>
            <a:off x="1104898" y="4511784"/>
            <a:ext cx="10096501"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t>Click to edit Master subtitle style</a:t>
            </a:r>
          </a:p>
        </p:txBody>
      </p:sp>
      <p:sp>
        <p:nvSpPr>
          <p:cNvPr id="4" name="Date Placeholder 3"/>
          <p:cNvSpPr>
            <a:spLocks noGrp="1"/>
          </p:cNvSpPr>
          <p:nvPr>
            <p:ph type="dt" sz="half" idx="10"/>
          </p:nvPr>
        </p:nvSpPr>
        <p:spPr/>
        <p:txBody>
          <a:bodyPr/>
          <a:lstStyle/>
          <a:p>
            <a:fld id="{402B9795-92DC-40DC-A1CA-9A4B349D7824}" type="datetimeFigureOut">
              <a:rPr lang="en-US" smtClean="0"/>
              <a:t>5/3/2023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pic>
        <p:nvPicPr>
          <p:cNvPr id="11" name="Picture 10" title="Ribbon tab"/>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4445" y="0"/>
            <a:ext cx="1747524" cy="2292094"/>
          </a:xfrm>
          <a:prstGeom prst="rect">
            <a:avLst/>
          </a:prstGeom>
        </p:spPr>
      </p:pic>
    </p:spTree>
    <p:extLst>
      <p:ext uri="{BB962C8B-B14F-4D97-AF65-F5344CB8AC3E}">
        <p14:creationId xmlns:p14="http://schemas.microsoft.com/office/powerpoint/2010/main" val="165975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t>Click to edit Master title style</a:t>
            </a:r>
          </a:p>
        </p:txBody>
      </p:sp>
      <p:sp>
        <p:nvSpPr>
          <p:cNvPr id="3" name="Picture Placeholder 2" title="An empty placeholder to add an image. Click on the placeholder and select the image that you wish to add"/>
          <p:cNvSpPr>
            <a:spLocks noGrp="1"/>
          </p:cNvSpPr>
          <p:nvPr>
            <p:ph type="pic" idx="1"/>
          </p:nvPr>
        </p:nvSpPr>
        <p:spPr>
          <a:xfrm>
            <a:off x="4654671" y="1600199"/>
            <a:ext cx="6430912" cy="4572001"/>
          </a:xfrm>
        </p:spPr>
        <p:txBody>
          <a:bodyPr tIns="118872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p:cNvSpPr>
            <a:spLocks noGrp="1"/>
          </p:cNvSpPr>
          <p:nvPr>
            <p:ph type="body" sz="half" idx="2"/>
          </p:nvPr>
        </p:nvSpPr>
        <p:spPr>
          <a:xfrm>
            <a:off x="1104900" y="1600200"/>
            <a:ext cx="3396996"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t>Click to edit Master text styles</a:t>
            </a:r>
          </a:p>
        </p:txBody>
      </p:sp>
      <p:sp>
        <p:nvSpPr>
          <p:cNvPr id="5" name="Date Placeholder 4"/>
          <p:cNvSpPr>
            <a:spLocks noGrp="1"/>
          </p:cNvSpPr>
          <p:nvPr>
            <p:ph type="dt" sz="half" idx="10"/>
          </p:nvPr>
        </p:nvSpPr>
        <p:spPr/>
        <p:txBody>
          <a:bodyPr/>
          <a:lstStyle/>
          <a:p>
            <a:fld id="{402B9795-92DC-40DC-A1CA-9A4B349D7824}" type="datetimeFigureOut">
              <a:rPr lang="en-US" smtClean="0"/>
              <a:t>5/3/2023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76963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Click to edit Master title style</a:t>
            </a:r>
          </a:p>
        </p:txBody>
      </p:sp>
      <p:sp>
        <p:nvSpPr>
          <p:cNvPr id="3" name="Vertical Text Placeholder 2"/>
          <p:cNvSpPr>
            <a:spLocks noGrp="1"/>
          </p:cNvSpPr>
          <p:nvPr>
            <p:ph type="body" orient="vert" idx="1"/>
          </p:nvPr>
        </p:nvSpPr>
        <p:spPr/>
        <p:txBody>
          <a:bodyPr vert="eaVert"/>
          <a:lstStyle/>
          <a:p>
            <a:pPr lvl="0"/>
            <a:r>
              <a:t>Click to edit Master text styles</a:t>
            </a:r>
          </a:p>
          <a:p>
            <a:pPr lvl="1"/>
            <a:r>
              <a:t>Second level</a:t>
            </a:r>
          </a:p>
          <a:p>
            <a:pPr lvl="2"/>
            <a:r>
              <a:t>Third level</a:t>
            </a:r>
          </a:p>
          <a:p>
            <a:pPr lvl="3"/>
            <a:r>
              <a:t>Fourth level</a:t>
            </a:r>
          </a:p>
          <a:p>
            <a:pPr lvl="4"/>
            <a:r>
              <a:t>Fifth level</a:t>
            </a:r>
          </a:p>
        </p:txBody>
      </p:sp>
      <p:sp>
        <p:nvSpPr>
          <p:cNvPr id="4" name="Date Placeholder 3"/>
          <p:cNvSpPr>
            <a:spLocks noGrp="1"/>
          </p:cNvSpPr>
          <p:nvPr>
            <p:ph type="dt" sz="half" idx="10"/>
          </p:nvPr>
        </p:nvSpPr>
        <p:spPr/>
        <p:txBody>
          <a:bodyPr/>
          <a:lstStyle/>
          <a:p>
            <a:fld id="{402B9795-92DC-40DC-A1CA-9A4B349D7824}" type="datetimeFigureOut">
              <a:rPr lang="en-US" smtClean="0"/>
              <a:t>5/3/2023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201207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72600" y="365125"/>
            <a:ext cx="1714500" cy="5811838"/>
          </a:xfrm>
        </p:spPr>
        <p:txBody>
          <a:bodyPr vert="eaVert"/>
          <a:lstStyle/>
          <a:p>
            <a:r>
              <a:t>Click to edit Master title style</a:t>
            </a:r>
          </a:p>
        </p:txBody>
      </p:sp>
      <p:sp>
        <p:nvSpPr>
          <p:cNvPr id="3" name="Vertical Text Placeholder 2"/>
          <p:cNvSpPr>
            <a:spLocks noGrp="1"/>
          </p:cNvSpPr>
          <p:nvPr>
            <p:ph type="body" orient="vert" idx="1"/>
          </p:nvPr>
        </p:nvSpPr>
        <p:spPr>
          <a:xfrm>
            <a:off x="1104900" y="365125"/>
            <a:ext cx="8098896" cy="5811838"/>
          </a:xfrm>
        </p:spPr>
        <p:txBody>
          <a:bodyPr vert="eaVert"/>
          <a:lstStyle/>
          <a:p>
            <a:pPr lvl="0"/>
            <a:r>
              <a:t>Click to edit Master text styles</a:t>
            </a:r>
          </a:p>
          <a:p>
            <a:pPr lvl="1"/>
            <a:r>
              <a:t>Second level</a:t>
            </a:r>
          </a:p>
          <a:p>
            <a:pPr lvl="2"/>
            <a:r>
              <a:t>Third level</a:t>
            </a:r>
          </a:p>
          <a:p>
            <a:pPr lvl="3"/>
            <a:r>
              <a:t>Fourth level</a:t>
            </a:r>
          </a:p>
          <a:p>
            <a:pPr lvl="4"/>
            <a:r>
              <a:t>Fifth level</a:t>
            </a:r>
          </a:p>
        </p:txBody>
      </p:sp>
      <p:sp>
        <p:nvSpPr>
          <p:cNvPr id="4" name="Date Placeholder 3"/>
          <p:cNvSpPr>
            <a:spLocks noGrp="1"/>
          </p:cNvSpPr>
          <p:nvPr>
            <p:ph type="dt" sz="half" idx="10"/>
          </p:nvPr>
        </p:nvSpPr>
        <p:spPr/>
        <p:txBody>
          <a:bodyPr/>
          <a:lstStyle/>
          <a:p>
            <a:fld id="{402B9795-92DC-40DC-A1CA-9A4B349D7824}" type="datetimeFigureOut">
              <a:rPr lang="en-US" smtClean="0"/>
              <a:t>5/3/2023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grpSp>
        <p:nvGrpSpPr>
          <p:cNvPr id="7" name="Group 6"/>
          <p:cNvGrpSpPr/>
          <p:nvPr/>
        </p:nvGrpSpPr>
        <p:grpSpPr>
          <a:xfrm rot="5400000">
            <a:off x="6514047" y="3228843"/>
            <a:ext cx="5632704" cy="84403"/>
            <a:chOff x="1073150" y="1219201"/>
            <a:chExt cx="10058400" cy="63125"/>
          </a:xfrm>
        </p:grpSpPr>
        <p:cxnSp>
          <p:nvCxnSpPr>
            <p:cNvPr id="8" name="Straight Connector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9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Click to edit Master title style</a:t>
            </a:r>
          </a:p>
        </p:txBody>
      </p:sp>
      <p:sp>
        <p:nvSpPr>
          <p:cNvPr id="3" name="Content Placeholder 2"/>
          <p:cNvSpPr>
            <a:spLocks noGrp="1"/>
          </p:cNvSpPr>
          <p:nvPr>
            <p:ph idx="1"/>
          </p:nvPr>
        </p:nvSpPr>
        <p:spPr/>
        <p:txBody>
          <a:bodyPr/>
          <a:lstStyle/>
          <a:p>
            <a:pPr lvl="0"/>
            <a:r>
              <a:t>Click to edit Master text styles</a:t>
            </a:r>
          </a:p>
          <a:p>
            <a:pPr lvl="1"/>
            <a:r>
              <a:t>Second level</a:t>
            </a:r>
          </a:p>
          <a:p>
            <a:pPr lvl="2"/>
            <a:r>
              <a:t>Third level</a:t>
            </a:r>
          </a:p>
          <a:p>
            <a:pPr lvl="3"/>
            <a:r>
              <a:t>Fourth level</a:t>
            </a:r>
          </a:p>
          <a:p>
            <a:pPr lvl="4"/>
            <a:r>
              <a:t>Fifth level</a:t>
            </a:r>
          </a:p>
        </p:txBody>
      </p:sp>
      <p:sp>
        <p:nvSpPr>
          <p:cNvPr id="4" name="Date Placeholder 3"/>
          <p:cNvSpPr>
            <a:spLocks noGrp="1"/>
          </p:cNvSpPr>
          <p:nvPr>
            <p:ph type="dt" sz="half" idx="10"/>
          </p:nvPr>
        </p:nvSpPr>
        <p:spPr/>
        <p:txBody>
          <a:bodyPr/>
          <a:lstStyle/>
          <a:p>
            <a:fld id="{402B9795-92DC-40DC-A1CA-9A4B349D7824}" type="datetimeFigureOut">
              <a:rPr lang="en-US" smtClean="0"/>
              <a:t>5/3/2023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78687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grpSp>
        <p:nvGrpSpPr>
          <p:cNvPr id="13" name="Group 12"/>
          <p:cNvGrpSpPr/>
          <p:nvPr/>
        </p:nvGrpSpPr>
        <p:grpSpPr>
          <a:xfrm rot="10800000">
            <a:off x="0" y="5645510"/>
            <a:ext cx="12192000" cy="63125"/>
            <a:chOff x="507492" y="1501519"/>
            <a:chExt cx="8129016" cy="63125"/>
          </a:xfrm>
        </p:grpSpPr>
        <p:cxnSp>
          <p:nvCxnSpPr>
            <p:cNvPr id="17" name="Straight Connector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0" y="1143000"/>
            <a:ext cx="12192000" cy="63125"/>
            <a:chOff x="507492" y="1501519"/>
            <a:chExt cx="8129016" cy="63125"/>
          </a:xfrm>
        </p:grpSpPr>
        <p:cxnSp>
          <p:nvCxnSpPr>
            <p:cNvPr id="15" name="Straight Connector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1104900" y="2292094"/>
            <a:ext cx="5734050" cy="2219691"/>
          </a:xfrm>
        </p:spPr>
        <p:txBody>
          <a:bodyPr anchor="ctr">
            <a:normAutofit/>
          </a:bodyPr>
          <a:lstStyle>
            <a:lvl1pPr algn="l">
              <a:defRPr sz="4400" cap="all" baseline="0"/>
            </a:lvl1pPr>
          </a:lstStyle>
          <a:p>
            <a:r>
              <a:t>Click to edit Master title style</a:t>
            </a:r>
          </a:p>
        </p:txBody>
      </p:sp>
      <p:sp>
        <p:nvSpPr>
          <p:cNvPr id="11" name="Picture Placeholder 10" title="An empty placeholder to add an image. Click on the placeholder and select the image that you wish to add"/>
          <p:cNvSpPr>
            <a:spLocks noGrp="1"/>
          </p:cNvSpPr>
          <p:nvPr>
            <p:ph type="pic" sz="quarter" idx="13"/>
          </p:nvPr>
        </p:nvSpPr>
        <p:spPr>
          <a:xfrm>
            <a:off x="6981063" y="1310656"/>
            <a:ext cx="5210937" cy="4208604"/>
          </a:xfrm>
          <a:solidFill>
            <a:schemeClr val="tx1">
              <a:lumMod val="20000"/>
              <a:lumOff val="80000"/>
            </a:schemeClr>
          </a:solidFill>
        </p:spPr>
        <p:txBody>
          <a:bodyPr tIns="1005840"/>
          <a:lstStyle>
            <a:lvl1pPr marL="0" indent="0" algn="ctr">
              <a:buNone/>
              <a:defRPr/>
            </a:lvl1pPr>
          </a:lstStyle>
          <a:p>
            <a:endParaRPr/>
          </a:p>
        </p:txBody>
      </p:sp>
      <p:sp>
        <p:nvSpPr>
          <p:cNvPr id="3" name="Subtitle 2"/>
          <p:cNvSpPr>
            <a:spLocks noGrp="1"/>
          </p:cNvSpPr>
          <p:nvPr>
            <p:ph type="subTitle" idx="1"/>
          </p:nvPr>
        </p:nvSpPr>
        <p:spPr>
          <a:xfrm>
            <a:off x="1104900" y="4511784"/>
            <a:ext cx="5734050"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t>Click to edit Master subtitle style</a:t>
            </a:r>
          </a:p>
        </p:txBody>
      </p:sp>
      <p:pic>
        <p:nvPicPr>
          <p:cNvPr id="10" name="Picture 9" title="Ribbon tab"/>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5880" y="0"/>
            <a:ext cx="1747524" cy="2292094"/>
          </a:xfrm>
          <a:prstGeom prst="rect">
            <a:avLst/>
          </a:prstGeom>
        </p:spPr>
      </p:pic>
    </p:spTree>
    <p:extLst>
      <p:ext uri="{BB962C8B-B14F-4D97-AF65-F5344CB8AC3E}">
        <p14:creationId xmlns:p14="http://schemas.microsoft.com/office/powerpoint/2010/main" val="267394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2514600"/>
            <a:ext cx="12192000" cy="3194035"/>
            <a:chOff x="647402" y="2514600"/>
            <a:chExt cx="10838688" cy="3194035"/>
          </a:xfrm>
        </p:grpSpPr>
        <p:grpSp>
          <p:nvGrpSpPr>
            <p:cNvPr id="9" name="Group 8"/>
            <p:cNvGrpSpPr/>
            <p:nvPr/>
          </p:nvGrpSpPr>
          <p:grpSpPr>
            <a:xfrm>
              <a:off x="647402" y="2514600"/>
              <a:ext cx="10838688" cy="63125"/>
              <a:chOff x="507492" y="1501519"/>
              <a:chExt cx="8129016" cy="63125"/>
            </a:xfrm>
          </p:grpSpPr>
          <p:cxnSp>
            <p:nvCxnSpPr>
              <p:cNvPr id="14" name="Straight Connector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1" name="Group 10"/>
            <p:cNvGrpSpPr/>
            <p:nvPr/>
          </p:nvGrpSpPr>
          <p:grpSpPr>
            <a:xfrm rot="10800000">
              <a:off x="647402" y="5645510"/>
              <a:ext cx="10838688" cy="63125"/>
              <a:chOff x="507492" y="1501519"/>
              <a:chExt cx="8129016" cy="63125"/>
            </a:xfrm>
          </p:grpSpPr>
          <p:cxnSp>
            <p:nvCxnSpPr>
              <p:cNvPr id="12" name="Straight Connector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104899" y="2971806"/>
            <a:ext cx="10071099" cy="1684150"/>
          </a:xfrm>
        </p:spPr>
        <p:txBody>
          <a:bodyPr anchor="ctr">
            <a:normAutofit/>
          </a:bodyPr>
          <a:lstStyle>
            <a:lvl1pPr>
              <a:defRPr sz="4400" cap="all" baseline="0">
                <a:solidFill>
                  <a:schemeClr val="bg1"/>
                </a:solidFill>
              </a:defRPr>
            </a:lvl1pPr>
          </a:lstStyle>
          <a:p>
            <a:r>
              <a:t>Click to edit Master title style</a:t>
            </a:r>
          </a:p>
        </p:txBody>
      </p:sp>
      <p:sp>
        <p:nvSpPr>
          <p:cNvPr id="3" name="Text Placeholder 2"/>
          <p:cNvSpPr>
            <a:spLocks noGrp="1"/>
          </p:cNvSpPr>
          <p:nvPr>
            <p:ph type="body" idx="1"/>
          </p:nvPr>
        </p:nvSpPr>
        <p:spPr>
          <a:xfrm>
            <a:off x="1104899" y="4655956"/>
            <a:ext cx="10071099" cy="509750"/>
          </a:xfrm>
        </p:spPr>
        <p:txBody>
          <a:bodyPr>
            <a:normAutofit/>
          </a:bodyPr>
          <a:lstStyle>
            <a:lvl1pPr marL="0" indent="0">
              <a:spcBef>
                <a:spcPts val="0"/>
              </a:spcBef>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t>Click to edit Master text styles</a:t>
            </a:r>
          </a:p>
        </p:txBody>
      </p:sp>
      <p:sp>
        <p:nvSpPr>
          <p:cNvPr id="4" name="Date Placeholder 3"/>
          <p:cNvSpPr>
            <a:spLocks noGrp="1"/>
          </p:cNvSpPr>
          <p:nvPr>
            <p:ph type="dt" sz="half" idx="10"/>
          </p:nvPr>
        </p:nvSpPr>
        <p:spPr/>
        <p:txBody>
          <a:bodyPr/>
          <a:lstStyle/>
          <a:p>
            <a:fld id="{402B9795-92DC-40DC-A1CA-9A4B349D7824}" type="datetimeFigureOut">
              <a:rPr lang="en-US" smtClean="0"/>
              <a:t>5/3/2023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pic>
        <p:nvPicPr>
          <p:cNvPr id="7" name="Picture 6" title="Ribbon tab"/>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5880" y="0"/>
            <a:ext cx="1783188" cy="2971806"/>
          </a:xfrm>
          <a:prstGeom prst="rect">
            <a:avLst/>
          </a:prstGeom>
        </p:spPr>
      </p:pic>
    </p:spTree>
    <p:extLst>
      <p:ext uri="{BB962C8B-B14F-4D97-AF65-F5344CB8AC3E}">
        <p14:creationId xmlns:p14="http://schemas.microsoft.com/office/powerpoint/2010/main" val="360267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Click to edit Master title style</a:t>
            </a:r>
          </a:p>
        </p:txBody>
      </p:sp>
      <p:sp>
        <p:nvSpPr>
          <p:cNvPr id="3" name="Content Placeholder 2"/>
          <p:cNvSpPr>
            <a:spLocks noGrp="1"/>
          </p:cNvSpPr>
          <p:nvPr>
            <p:ph sz="half" idx="1"/>
          </p:nvPr>
        </p:nvSpPr>
        <p:spPr>
          <a:xfrm>
            <a:off x="1104900" y="1600200"/>
            <a:ext cx="4914900" cy="4571999"/>
          </a:xfrm>
        </p:spPr>
        <p:txBody>
          <a:bodyPr/>
          <a:lstStyle>
            <a:lvl5pPr>
              <a:defRPr/>
            </a:lvl5pPr>
            <a:lvl6pPr>
              <a:defRPr/>
            </a:lvl6pPr>
            <a:lvl7pPr>
              <a:defRPr/>
            </a:lvl7pPr>
            <a:lvl8pPr>
              <a:defRPr/>
            </a:lvl8pPr>
            <a:lvl9pPr>
              <a:defRPr/>
            </a:lvl9pPr>
          </a:lstStyle>
          <a:p>
            <a:pPr lvl="0"/>
            <a:r>
              <a:t>Click to edit Master text styles</a:t>
            </a:r>
          </a:p>
          <a:p>
            <a:pPr lvl="1"/>
            <a:r>
              <a:t>Second level</a:t>
            </a:r>
          </a:p>
          <a:p>
            <a:pPr lvl="2"/>
            <a:r>
              <a:t>Third level</a:t>
            </a:r>
          </a:p>
          <a:p>
            <a:pPr lvl="3"/>
            <a:r>
              <a:t>Fourth level</a:t>
            </a:r>
          </a:p>
          <a:p>
            <a:pPr lvl="4"/>
            <a:r>
              <a:t>Fifth level</a:t>
            </a:r>
          </a:p>
        </p:txBody>
      </p:sp>
      <p:sp>
        <p:nvSpPr>
          <p:cNvPr id="4" name="Content Placeholder 3"/>
          <p:cNvSpPr>
            <a:spLocks noGrp="1"/>
          </p:cNvSpPr>
          <p:nvPr>
            <p:ph sz="half" idx="2"/>
          </p:nvPr>
        </p:nvSpPr>
        <p:spPr>
          <a:xfrm>
            <a:off x="6172200" y="1600200"/>
            <a:ext cx="4914900" cy="4571999"/>
          </a:xfrm>
        </p:spPr>
        <p:txBody>
          <a:bodyPr/>
          <a:lstStyle>
            <a:lvl5pPr>
              <a:defRPr/>
            </a:lvl5pPr>
            <a:lvl6pPr>
              <a:defRPr/>
            </a:lvl6pPr>
            <a:lvl7pPr>
              <a:defRPr/>
            </a:lvl7pPr>
            <a:lvl8pPr>
              <a:defRPr/>
            </a:lvl8pPr>
          </a:lstStyle>
          <a:p>
            <a:pPr lvl="0"/>
            <a:r>
              <a:t>Click to edit Master text styles</a:t>
            </a:r>
          </a:p>
          <a:p>
            <a:pPr lvl="1"/>
            <a:r>
              <a:t>Second level</a:t>
            </a:r>
          </a:p>
          <a:p>
            <a:pPr lvl="2"/>
            <a:r>
              <a:t>Third level</a:t>
            </a:r>
          </a:p>
          <a:p>
            <a:pPr lvl="3"/>
            <a:r>
              <a:t>Fourth level</a:t>
            </a:r>
          </a:p>
          <a:p>
            <a:pPr lvl="4"/>
            <a:r>
              <a:t>Fifth level</a:t>
            </a:r>
          </a:p>
        </p:txBody>
      </p:sp>
      <p:sp>
        <p:nvSpPr>
          <p:cNvPr id="5" name="Date Placeholder 4"/>
          <p:cNvSpPr>
            <a:spLocks noGrp="1"/>
          </p:cNvSpPr>
          <p:nvPr>
            <p:ph type="dt" sz="half" idx="10"/>
          </p:nvPr>
        </p:nvSpPr>
        <p:spPr/>
        <p:txBody>
          <a:bodyPr/>
          <a:lstStyle/>
          <a:p>
            <a:fld id="{402B9795-92DC-40DC-A1CA-9A4B349D7824}" type="datetimeFigureOut">
              <a:rPr lang="en-US" smtClean="0"/>
              <a:t>5/3/2023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52779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Click to edit Master title style</a:t>
            </a:r>
          </a:p>
        </p:txBody>
      </p:sp>
      <p:sp>
        <p:nvSpPr>
          <p:cNvPr id="3" name="Text Placeholder 2"/>
          <p:cNvSpPr>
            <a:spLocks noGrp="1"/>
          </p:cNvSpPr>
          <p:nvPr>
            <p:ph type="body" idx="1"/>
          </p:nvPr>
        </p:nvSpPr>
        <p:spPr>
          <a:xfrm>
            <a:off x="110490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edit Master text styles</a:t>
            </a:r>
          </a:p>
        </p:txBody>
      </p:sp>
      <p:sp>
        <p:nvSpPr>
          <p:cNvPr id="4" name="Content Placeholder 3"/>
          <p:cNvSpPr>
            <a:spLocks noGrp="1"/>
          </p:cNvSpPr>
          <p:nvPr>
            <p:ph sz="half" idx="2"/>
          </p:nvPr>
        </p:nvSpPr>
        <p:spPr>
          <a:xfrm>
            <a:off x="1104900" y="2424112"/>
            <a:ext cx="4919472" cy="3748088"/>
          </a:xfrm>
        </p:spPr>
        <p:txBody>
          <a:bodyPr/>
          <a:lstStyle/>
          <a:p>
            <a:pPr lvl="0"/>
            <a:r>
              <a:t>Click to edit Master text styles</a:t>
            </a:r>
          </a:p>
          <a:p>
            <a:pPr lvl="1"/>
            <a:r>
              <a:t>Second level</a:t>
            </a:r>
          </a:p>
          <a:p>
            <a:pPr lvl="2"/>
            <a:r>
              <a:t>Third level</a:t>
            </a:r>
          </a:p>
          <a:p>
            <a:pPr lvl="3"/>
            <a:r>
              <a:t>Fourth level</a:t>
            </a:r>
          </a:p>
          <a:p>
            <a:pPr lvl="4"/>
            <a:r>
              <a:t>Fifth level</a:t>
            </a:r>
          </a:p>
        </p:txBody>
      </p:sp>
      <p:sp>
        <p:nvSpPr>
          <p:cNvPr id="5" name="Text Placeholder 4"/>
          <p:cNvSpPr>
            <a:spLocks noGrp="1"/>
          </p:cNvSpPr>
          <p:nvPr>
            <p:ph type="body" sz="quarter" idx="3"/>
          </p:nvPr>
        </p:nvSpPr>
        <p:spPr>
          <a:xfrm>
            <a:off x="616611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edit Master text styles</a:t>
            </a:r>
          </a:p>
        </p:txBody>
      </p:sp>
      <p:sp>
        <p:nvSpPr>
          <p:cNvPr id="6" name="Content Placeholder 5"/>
          <p:cNvSpPr>
            <a:spLocks noGrp="1"/>
          </p:cNvSpPr>
          <p:nvPr>
            <p:ph sz="quarter" idx="4"/>
          </p:nvPr>
        </p:nvSpPr>
        <p:spPr>
          <a:xfrm>
            <a:off x="6166110" y="2424112"/>
            <a:ext cx="4919472" cy="3748088"/>
          </a:xfrm>
        </p:spPr>
        <p:txBody>
          <a:bodyPr/>
          <a:lstStyle/>
          <a:p>
            <a:pPr lvl="0"/>
            <a:r>
              <a:t>Click to edit Master text styles</a:t>
            </a:r>
          </a:p>
          <a:p>
            <a:pPr lvl="1"/>
            <a:r>
              <a:t>Second level</a:t>
            </a:r>
          </a:p>
          <a:p>
            <a:pPr lvl="2"/>
            <a:r>
              <a:t>Third level</a:t>
            </a:r>
          </a:p>
          <a:p>
            <a:pPr lvl="3"/>
            <a:r>
              <a:t>Fourth level</a:t>
            </a:r>
          </a:p>
          <a:p>
            <a:pPr lvl="4"/>
            <a:r>
              <a:t>Fifth level</a:t>
            </a:r>
          </a:p>
        </p:txBody>
      </p:sp>
      <p:sp>
        <p:nvSpPr>
          <p:cNvPr id="7" name="Date Placeholder 6"/>
          <p:cNvSpPr>
            <a:spLocks noGrp="1"/>
          </p:cNvSpPr>
          <p:nvPr>
            <p:ph type="dt" sz="half" idx="10"/>
          </p:nvPr>
        </p:nvSpPr>
        <p:spPr/>
        <p:txBody>
          <a:bodyPr/>
          <a:lstStyle/>
          <a:p>
            <a:fld id="{402B9795-92DC-40DC-A1CA-9A4B349D7824}" type="datetimeFigureOut">
              <a:rPr lang="en-US" smtClean="0"/>
              <a:t>5/3/2023</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97101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Click to edit Master title style</a:t>
            </a:r>
          </a:p>
        </p:txBody>
      </p:sp>
      <p:sp>
        <p:nvSpPr>
          <p:cNvPr id="3" name="Date Placeholder 2"/>
          <p:cNvSpPr>
            <a:spLocks noGrp="1"/>
          </p:cNvSpPr>
          <p:nvPr>
            <p:ph type="dt" sz="half" idx="10"/>
          </p:nvPr>
        </p:nvSpPr>
        <p:spPr/>
        <p:txBody>
          <a:bodyPr/>
          <a:lstStyle/>
          <a:p>
            <a:fld id="{402B9795-92DC-40DC-A1CA-9A4B349D7824}" type="datetimeFigureOut">
              <a:rPr lang="en-US" smtClean="0"/>
              <a:t>5/3/2023</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175811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2B9795-92DC-40DC-A1CA-9A4B349D7824}" type="datetimeFigureOut">
              <a:rPr lang="en-US" smtClean="0"/>
              <a:t>5/3/2023</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024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t>Click to edit Master title style</a:t>
            </a:r>
          </a:p>
        </p:txBody>
      </p:sp>
      <p:sp>
        <p:nvSpPr>
          <p:cNvPr id="3" name="Content Placeholder 2"/>
          <p:cNvSpPr>
            <a:spLocks noGrp="1"/>
          </p:cNvSpPr>
          <p:nvPr>
            <p:ph idx="1"/>
          </p:nvPr>
        </p:nvSpPr>
        <p:spPr>
          <a:xfrm>
            <a:off x="5641848" y="1600199"/>
            <a:ext cx="5445252" cy="4572001"/>
          </a:xfrm>
        </p:spPr>
        <p:txBody>
          <a:bodyPr>
            <a:normAutofit/>
          </a:bodyPr>
          <a:lstStyle>
            <a:lvl1pPr>
              <a:defRPr sz="2000"/>
            </a:lvl1pPr>
            <a:lvl2pPr>
              <a:defRPr sz="1600"/>
            </a:lvl2pPr>
            <a:lvl3pPr>
              <a:defRPr sz="1600"/>
            </a:lvl3pPr>
            <a:lvl4pPr>
              <a:defRPr sz="1400"/>
            </a:lvl4pPr>
            <a:lvl5pPr>
              <a:defRPr sz="1400"/>
            </a:lvl5pPr>
            <a:lvl6pPr>
              <a:defRPr sz="1400"/>
            </a:lvl6pPr>
            <a:lvl7pPr>
              <a:defRPr sz="1400"/>
            </a:lvl7pPr>
            <a:lvl8pPr>
              <a:defRPr sz="1400"/>
            </a:lvl8pPr>
            <a:lvl9pPr>
              <a:defRPr sz="1400"/>
            </a:lvl9pPr>
          </a:lstStyle>
          <a:p>
            <a:pPr lvl="0"/>
            <a:r>
              <a:t>Click to edit Master text styles</a:t>
            </a:r>
          </a:p>
          <a:p>
            <a:pPr lvl="1"/>
            <a:r>
              <a:t>Second level</a:t>
            </a:r>
          </a:p>
          <a:p>
            <a:pPr lvl="2"/>
            <a:r>
              <a:t>Third level</a:t>
            </a:r>
          </a:p>
          <a:p>
            <a:pPr lvl="3"/>
            <a:r>
              <a:t>Fourth level</a:t>
            </a:r>
          </a:p>
          <a:p>
            <a:pPr lvl="4"/>
            <a:r>
              <a:t>Fifth level</a:t>
            </a:r>
          </a:p>
        </p:txBody>
      </p:sp>
      <p:sp>
        <p:nvSpPr>
          <p:cNvPr id="4" name="Text Placeholder 3"/>
          <p:cNvSpPr>
            <a:spLocks noGrp="1"/>
          </p:cNvSpPr>
          <p:nvPr>
            <p:ph type="body" sz="half" idx="2"/>
          </p:nvPr>
        </p:nvSpPr>
        <p:spPr>
          <a:xfrm>
            <a:off x="1104900" y="1600200"/>
            <a:ext cx="4384548"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t>Click to edit Master text styles</a:t>
            </a:r>
          </a:p>
        </p:txBody>
      </p:sp>
      <p:sp>
        <p:nvSpPr>
          <p:cNvPr id="5" name="Date Placeholder 4"/>
          <p:cNvSpPr>
            <a:spLocks noGrp="1"/>
          </p:cNvSpPr>
          <p:nvPr>
            <p:ph type="dt" sz="half" idx="10"/>
          </p:nvPr>
        </p:nvSpPr>
        <p:spPr/>
        <p:txBody>
          <a:bodyPr/>
          <a:lstStyle/>
          <a:p>
            <a:fld id="{402B9795-92DC-40DC-A1CA-9A4B349D7824}" type="datetimeFigureOut">
              <a:rPr lang="en-US" smtClean="0"/>
              <a:t>5/3/2023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76976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4900" y="76200"/>
            <a:ext cx="9980682" cy="1096962"/>
          </a:xfrm>
          <a:prstGeom prst="rect">
            <a:avLst/>
          </a:prstGeom>
        </p:spPr>
        <p:txBody>
          <a:bodyPr vert="horz" lIns="0" tIns="45720" rIns="0" bIns="45720" rtlCol="0" anchor="b">
            <a:normAutofit/>
          </a:bodyPr>
          <a:lstStyle/>
          <a:p>
            <a:r>
              <a:t>Click to edit Master title style</a:t>
            </a:r>
          </a:p>
        </p:txBody>
      </p:sp>
      <p:sp>
        <p:nvSpPr>
          <p:cNvPr id="3" name="Text Placeholder 2"/>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a:r>
              <a:t>Click to edit Master text styles</a:t>
            </a:r>
          </a:p>
          <a:p>
            <a:pPr lvl="1"/>
            <a:r>
              <a:t>Second level</a:t>
            </a:r>
          </a:p>
          <a:p>
            <a:pPr lvl="2"/>
            <a:r>
              <a:t>Third level</a:t>
            </a:r>
          </a:p>
          <a:p>
            <a:pPr lvl="3"/>
            <a:r>
              <a:t>Fourth level</a:t>
            </a:r>
          </a:p>
          <a:p>
            <a:pPr lvl="4"/>
            <a:r>
              <a:t>Fifth level</a:t>
            </a:r>
          </a:p>
          <a:p>
            <a:pPr lvl="5"/>
            <a:r>
              <a:t>Sixth level</a:t>
            </a:r>
          </a:p>
          <a:p>
            <a:pPr lvl="6"/>
            <a:r>
              <a:t>Seventh level</a:t>
            </a:r>
          </a:p>
          <a:p>
            <a:pPr lvl="7"/>
            <a:r>
              <a:t>Eighth level</a:t>
            </a:r>
          </a:p>
          <a:p>
            <a:pPr lvl="8"/>
            <a:r>
              <a:t>Ninth level</a:t>
            </a:r>
          </a:p>
        </p:txBody>
      </p:sp>
      <p:sp>
        <p:nvSpPr>
          <p:cNvPr id="4" name="Date Placeholder 3"/>
          <p:cNvSpPr>
            <a:spLocks noGrp="1"/>
          </p:cNvSpPr>
          <p:nvPr>
            <p:ph type="dt" sz="half" idx="2"/>
          </p:nvPr>
        </p:nvSpPr>
        <p:spPr>
          <a:xfrm>
            <a:off x="1104899" y="6356351"/>
            <a:ext cx="1829559" cy="365125"/>
          </a:xfrm>
          <a:prstGeom prst="rect">
            <a:avLst/>
          </a:prstGeom>
        </p:spPr>
        <p:txBody>
          <a:bodyPr vert="horz" lIns="0" tIns="45720" rIns="0" bIns="45720" rtlCol="0" anchor="ctr"/>
          <a:lstStyle>
            <a:lvl1pPr algn="l">
              <a:defRPr sz="1200">
                <a:solidFill>
                  <a:schemeClr val="tx1">
                    <a:lumMod val="75000"/>
                  </a:schemeClr>
                </a:solidFill>
              </a:defRPr>
            </a:lvl1pPr>
          </a:lstStyle>
          <a:p>
            <a:fld id="{402B9795-92DC-40DC-A1CA-9A4B349D7824}" type="datetimeFigureOut">
              <a:rPr lang="en-US" smtClean="0"/>
              <a:pPr/>
              <a:t>5/3/2023</a:t>
            </a:fld>
            <a:endParaRPr lang="en-US"/>
          </a:p>
        </p:txBody>
      </p:sp>
      <p:sp>
        <p:nvSpPr>
          <p:cNvPr id="5" name="Footer Placeholder 4"/>
          <p:cNvSpPr>
            <a:spLocks noGrp="1"/>
          </p:cNvSpPr>
          <p:nvPr>
            <p:ph type="ftr" sz="quarter" idx="3"/>
          </p:nvPr>
        </p:nvSpPr>
        <p:spPr>
          <a:xfrm>
            <a:off x="2934459" y="6356350"/>
            <a:ext cx="6323082" cy="365126"/>
          </a:xfrm>
          <a:prstGeom prst="rect">
            <a:avLst/>
          </a:prstGeom>
        </p:spPr>
        <p:txBody>
          <a:bodyPr vert="horz" lIns="0" tIns="45720" rIns="0" bIns="45720" rtlCol="0" anchor="ctr"/>
          <a:lstStyle>
            <a:lvl1pPr algn="ctr">
              <a:defRPr sz="1200">
                <a:solidFill>
                  <a:schemeClr val="tx1">
                    <a:lumMod val="75000"/>
                  </a:schemeClr>
                </a:solidFill>
              </a:defRPr>
            </a:lvl1pPr>
          </a:lstStyle>
          <a:p>
            <a:endParaRPr lang="en-US"/>
          </a:p>
        </p:txBody>
      </p:sp>
      <p:sp>
        <p:nvSpPr>
          <p:cNvPr id="6" name="Slide Number Placeholder 5"/>
          <p:cNvSpPr>
            <a:spLocks noGrp="1"/>
          </p:cNvSpPr>
          <p:nvPr>
            <p:ph type="sldNum" sz="quarter" idx="4"/>
          </p:nvPr>
        </p:nvSpPr>
        <p:spPr>
          <a:xfrm>
            <a:off x="9256782" y="6356351"/>
            <a:ext cx="1828800" cy="365125"/>
          </a:xfrm>
          <a:prstGeom prst="rect">
            <a:avLst/>
          </a:prstGeom>
        </p:spPr>
        <p:txBody>
          <a:bodyPr vert="horz" lIns="0" tIns="45720" rIns="0" bIns="45720" rtlCol="0" anchor="ctr"/>
          <a:lstStyle>
            <a:lvl1pPr algn="r">
              <a:defRPr sz="1200">
                <a:solidFill>
                  <a:schemeClr val="tx1">
                    <a:lumMod val="75000"/>
                  </a:schemeClr>
                </a:solidFill>
              </a:defRPr>
            </a:lvl1pPr>
          </a:lstStyle>
          <a:p>
            <a:fld id="{0FF54DE5-C571-48E8-A5BC-B369434E2F44}" type="slidenum">
              <a:rPr lang="en-US" smtClean="0"/>
              <a:pPr/>
              <a:t>‹#›</a:t>
            </a:fld>
            <a:endParaRPr lang="en-US"/>
          </a:p>
        </p:txBody>
      </p:sp>
      <p:grpSp>
        <p:nvGrpSpPr>
          <p:cNvPr id="15" name="Group 14"/>
          <p:cNvGrpSpPr/>
          <p:nvPr/>
        </p:nvGrpSpPr>
        <p:grpSpPr>
          <a:xfrm>
            <a:off x="1103376" y="1219201"/>
            <a:ext cx="9985248" cy="84403"/>
            <a:chOff x="1073150" y="1219201"/>
            <a:chExt cx="10058400" cy="63125"/>
          </a:xfrm>
        </p:grpSpPr>
        <p:cxnSp>
          <p:nvCxnSpPr>
            <p:cNvPr id="13" name="Straight Connector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6251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hyperlink" Target="https://acloudguru.com/"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3.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FC3D2873-2194-4FB0-BFBA-7E7EEB984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4" descr="Graphical user interface&#10;&#10;Description automatically generated">
            <a:extLst>
              <a:ext uri="{FF2B5EF4-FFF2-40B4-BE49-F238E27FC236}">
                <a16:creationId xmlns:a16="http://schemas.microsoft.com/office/drawing/2014/main" id="{DCA6716D-91C7-4FD6-15E0-C5CA42C67CB2}"/>
              </a:ext>
            </a:extLst>
          </p:cNvPr>
          <p:cNvPicPr>
            <a:picLocks noChangeAspect="1"/>
          </p:cNvPicPr>
          <p:nvPr/>
        </p:nvPicPr>
        <p:blipFill rotWithShape="1">
          <a:blip r:embed="rId3"/>
          <a:srcRect l="23439" r="23262" b="2"/>
          <a:stretch/>
        </p:blipFill>
        <p:spPr>
          <a:xfrm>
            <a:off x="8529321" y="10"/>
            <a:ext cx="3662680" cy="3401558"/>
          </a:xfrm>
          <a:custGeom>
            <a:avLst/>
            <a:gdLst/>
            <a:ahLst/>
            <a:cxnLst/>
            <a:rect l="l" t="t" r="r" b="b"/>
            <a:pathLst>
              <a:path w="3662680" h="3401568">
                <a:moveTo>
                  <a:pt x="0" y="0"/>
                </a:moveTo>
                <a:lnTo>
                  <a:pt x="3662680" y="0"/>
                </a:lnTo>
                <a:lnTo>
                  <a:pt x="3662680" y="3401568"/>
                </a:lnTo>
                <a:lnTo>
                  <a:pt x="774527" y="3401568"/>
                </a:lnTo>
                <a:lnTo>
                  <a:pt x="769892" y="3133175"/>
                </a:lnTo>
                <a:cubicBezTo>
                  <a:pt x="732577" y="2055441"/>
                  <a:pt x="492520" y="1056020"/>
                  <a:pt x="104445" y="215033"/>
                </a:cubicBezTo>
                <a:close/>
              </a:path>
            </a:pathLst>
          </a:custGeom>
        </p:spPr>
      </p:pic>
      <p:pic>
        <p:nvPicPr>
          <p:cNvPr id="15" name="Picture 15" descr="Graphical user interface&#10;&#10;Description automatically generated">
            <a:extLst>
              <a:ext uri="{FF2B5EF4-FFF2-40B4-BE49-F238E27FC236}">
                <a16:creationId xmlns:a16="http://schemas.microsoft.com/office/drawing/2014/main" id="{F1E668D2-1B2A-A0BF-E1F6-7D9EF0966A29}"/>
              </a:ext>
            </a:extLst>
          </p:cNvPr>
          <p:cNvPicPr>
            <a:picLocks noChangeAspect="1"/>
          </p:cNvPicPr>
          <p:nvPr/>
        </p:nvPicPr>
        <p:blipFill rotWithShape="1">
          <a:blip r:embed="rId4"/>
          <a:srcRect l="25265" r="16322" b="2"/>
          <a:stretch/>
        </p:blipFill>
        <p:spPr>
          <a:xfrm>
            <a:off x="5115314" y="10"/>
            <a:ext cx="4118110" cy="3401558"/>
          </a:xfrm>
          <a:custGeom>
            <a:avLst/>
            <a:gdLst/>
            <a:ahLst/>
            <a:cxnLst/>
            <a:rect l="l" t="t" r="r" b="b"/>
            <a:pathLst>
              <a:path w="4118110" h="3401568">
                <a:moveTo>
                  <a:pt x="0" y="0"/>
                </a:moveTo>
                <a:lnTo>
                  <a:pt x="3343575" y="0"/>
                </a:lnTo>
                <a:lnTo>
                  <a:pt x="3448028" y="215050"/>
                </a:lnTo>
                <a:cubicBezTo>
                  <a:pt x="3836103" y="1056037"/>
                  <a:pt x="4076161" y="2055458"/>
                  <a:pt x="4113475" y="3133192"/>
                </a:cubicBezTo>
                <a:lnTo>
                  <a:pt x="4118110" y="3401568"/>
                </a:lnTo>
                <a:lnTo>
                  <a:pt x="801224" y="3401568"/>
                </a:lnTo>
                <a:lnTo>
                  <a:pt x="797493" y="3185579"/>
                </a:lnTo>
                <a:cubicBezTo>
                  <a:pt x="756786" y="2009870"/>
                  <a:pt x="474799" y="927359"/>
                  <a:pt x="22579" y="42066"/>
                </a:cubicBezTo>
                <a:close/>
              </a:path>
            </a:pathLst>
          </a:custGeom>
        </p:spPr>
      </p:pic>
      <p:pic>
        <p:nvPicPr>
          <p:cNvPr id="2" name="Picture 2">
            <a:extLst>
              <a:ext uri="{FF2B5EF4-FFF2-40B4-BE49-F238E27FC236}">
                <a16:creationId xmlns:a16="http://schemas.microsoft.com/office/drawing/2014/main" id="{FBD1223F-C5BD-B7BC-8B46-F781E5EA0A33}"/>
              </a:ext>
            </a:extLst>
          </p:cNvPr>
          <p:cNvPicPr>
            <a:picLocks noChangeAspect="1"/>
          </p:cNvPicPr>
          <p:nvPr/>
        </p:nvPicPr>
        <p:blipFill rotWithShape="1">
          <a:blip r:embed="rId5"/>
          <a:srcRect t="19" r="-1" b="2142"/>
          <a:stretch/>
        </p:blipFill>
        <p:spPr>
          <a:xfrm>
            <a:off x="5168353" y="3456432"/>
            <a:ext cx="7023646" cy="3401568"/>
          </a:xfrm>
          <a:custGeom>
            <a:avLst/>
            <a:gdLst/>
            <a:ahLst/>
            <a:cxnLst/>
            <a:rect l="l" t="t" r="r" b="b"/>
            <a:pathLst>
              <a:path w="7023646" h="3401568">
                <a:moveTo>
                  <a:pt x="749132" y="0"/>
                </a:moveTo>
                <a:lnTo>
                  <a:pt x="7023646" y="0"/>
                </a:lnTo>
                <a:lnTo>
                  <a:pt x="7023646" y="3401568"/>
                </a:lnTo>
                <a:lnTo>
                  <a:pt x="0" y="3401568"/>
                </a:lnTo>
                <a:lnTo>
                  <a:pt x="79008" y="3238906"/>
                </a:lnTo>
                <a:cubicBezTo>
                  <a:pt x="502362" y="2321466"/>
                  <a:pt x="749563" y="1215476"/>
                  <a:pt x="749563" y="24956"/>
                </a:cubicBezTo>
                <a:close/>
              </a:path>
            </a:pathLst>
          </a:custGeom>
        </p:spPr>
      </p:pic>
      <p:sp useBgFill="1">
        <p:nvSpPr>
          <p:cNvPr id="35" name="Freeform: Shape 34">
            <a:extLst>
              <a:ext uri="{FF2B5EF4-FFF2-40B4-BE49-F238E27FC236}">
                <a16:creationId xmlns:a16="http://schemas.microsoft.com/office/drawing/2014/main" id="{B228652A-FD81-4A3C-B164-2012BF4EE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27943" cy="6858000"/>
          </a:xfrm>
          <a:custGeom>
            <a:avLst/>
            <a:gdLst>
              <a:gd name="connsiteX0" fmla="*/ 0 w 5927943"/>
              <a:gd name="connsiteY0" fmla="*/ 0 h 6858000"/>
              <a:gd name="connsiteX1" fmla="*/ 5129522 w 5927943"/>
              <a:gd name="connsiteY1" fmla="*/ 0 h 6858000"/>
              <a:gd name="connsiteX2" fmla="*/ 5289639 w 5927943"/>
              <a:gd name="connsiteY2" fmla="*/ 323150 h 6858000"/>
              <a:gd name="connsiteX3" fmla="*/ 5927943 w 5927943"/>
              <a:gd name="connsiteY3" fmla="*/ 3476847 h 6858000"/>
              <a:gd name="connsiteX4" fmla="*/ 5289639 w 5927943"/>
              <a:gd name="connsiteY4" fmla="*/ 6630545 h 6858000"/>
              <a:gd name="connsiteX5" fmla="*/ 5176937 w 5927943"/>
              <a:gd name="connsiteY5" fmla="*/ 6858000 h 6858000"/>
              <a:gd name="connsiteX6" fmla="*/ 0 w 592794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27943" h="6858000">
                <a:moveTo>
                  <a:pt x="0" y="0"/>
                </a:moveTo>
                <a:lnTo>
                  <a:pt x="5129522" y="0"/>
                </a:lnTo>
                <a:lnTo>
                  <a:pt x="5289639" y="323150"/>
                </a:lnTo>
                <a:cubicBezTo>
                  <a:pt x="5692631" y="1223391"/>
                  <a:pt x="5927943" y="2308646"/>
                  <a:pt x="5927943" y="3476847"/>
                </a:cubicBezTo>
                <a:cubicBezTo>
                  <a:pt x="5927943" y="4645048"/>
                  <a:pt x="5692631" y="5730304"/>
                  <a:pt x="5289639" y="6630545"/>
                </a:cubicBezTo>
                <a:lnTo>
                  <a:pt x="517693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7" name="Freeform: Shape 36">
            <a:extLst>
              <a:ext uri="{FF2B5EF4-FFF2-40B4-BE49-F238E27FC236}">
                <a16:creationId xmlns:a16="http://schemas.microsoft.com/office/drawing/2014/main" id="{FE8F25D8-4980-4C67-9E0C-7BE94C9CB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17310" cy="6858000"/>
          </a:xfrm>
          <a:custGeom>
            <a:avLst/>
            <a:gdLst>
              <a:gd name="connsiteX0" fmla="*/ 0 w 5917310"/>
              <a:gd name="connsiteY0" fmla="*/ 0 h 6858000"/>
              <a:gd name="connsiteX1" fmla="*/ 5118889 w 5917310"/>
              <a:gd name="connsiteY1" fmla="*/ 0 h 6858000"/>
              <a:gd name="connsiteX2" fmla="*/ 5279006 w 5917310"/>
              <a:gd name="connsiteY2" fmla="*/ 323150 h 6858000"/>
              <a:gd name="connsiteX3" fmla="*/ 5917310 w 5917310"/>
              <a:gd name="connsiteY3" fmla="*/ 3476847 h 6858000"/>
              <a:gd name="connsiteX4" fmla="*/ 5279006 w 5917310"/>
              <a:gd name="connsiteY4" fmla="*/ 6630545 h 6858000"/>
              <a:gd name="connsiteX5" fmla="*/ 5166304 w 5917310"/>
              <a:gd name="connsiteY5" fmla="*/ 6858000 h 6858000"/>
              <a:gd name="connsiteX6" fmla="*/ 0 w 591731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7310" h="6858000">
                <a:moveTo>
                  <a:pt x="0" y="0"/>
                </a:moveTo>
                <a:lnTo>
                  <a:pt x="5118889" y="0"/>
                </a:lnTo>
                <a:lnTo>
                  <a:pt x="5279006" y="323150"/>
                </a:lnTo>
                <a:cubicBezTo>
                  <a:pt x="5681998" y="1223391"/>
                  <a:pt x="5917310" y="2308646"/>
                  <a:pt x="5917310" y="3476847"/>
                </a:cubicBezTo>
                <a:cubicBezTo>
                  <a:pt x="5917310" y="4645048"/>
                  <a:pt x="5681998" y="5730304"/>
                  <a:pt x="5279006" y="6630545"/>
                </a:cubicBezTo>
                <a:lnTo>
                  <a:pt x="516630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itle 5"/>
          <p:cNvSpPr>
            <a:spLocks noGrp="1"/>
          </p:cNvSpPr>
          <p:nvPr>
            <p:ph type="ctrTitle"/>
          </p:nvPr>
        </p:nvSpPr>
        <p:spPr>
          <a:xfrm>
            <a:off x="438912" y="1527048"/>
            <a:ext cx="5020056" cy="2770632"/>
          </a:xfrm>
        </p:spPr>
        <p:txBody>
          <a:bodyPr vert="horz" lIns="91440" tIns="45720" rIns="91440" bIns="45720" rtlCol="0" anchor="b">
            <a:normAutofit/>
          </a:bodyPr>
          <a:lstStyle/>
          <a:p>
            <a:r>
              <a:rPr lang="en-US" sz="2600" b="1" kern="1200">
                <a:solidFill>
                  <a:schemeClr val="tx1"/>
                </a:solidFill>
                <a:latin typeface="+mj-lt"/>
                <a:ea typeface="+mj-ea"/>
                <a:cs typeface="+mj-cs"/>
              </a:rPr>
              <a:t>Cloud Video Streaming Design</a:t>
            </a:r>
            <a:endParaRPr lang="en-US" sz="2600" kern="1200">
              <a:solidFill>
                <a:schemeClr val="tx1"/>
              </a:solidFill>
              <a:latin typeface="+mj-lt"/>
              <a:ea typeface="+mj-ea"/>
              <a:cs typeface="+mj-cs"/>
            </a:endParaRPr>
          </a:p>
        </p:txBody>
      </p:sp>
      <p:sp>
        <p:nvSpPr>
          <p:cNvPr id="39" name="Rectangle 38">
            <a:extLst>
              <a:ext uri="{FF2B5EF4-FFF2-40B4-BE49-F238E27FC236}">
                <a16:creationId xmlns:a16="http://schemas.microsoft.com/office/drawing/2014/main" id="{1A214C69-1234-4E5D-91CD-BEA002042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F86E49C8-40C0-4E80-BAC0-9A66298F1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461119"/>
            <a:ext cx="501907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213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A2421B-B89B-F7C8-ACFD-E1D2D72C71B3}"/>
              </a:ext>
            </a:extLst>
          </p:cNvPr>
          <p:cNvSpPr>
            <a:spLocks noGrp="1"/>
          </p:cNvSpPr>
          <p:nvPr>
            <p:ph type="title"/>
          </p:nvPr>
        </p:nvSpPr>
        <p:spPr>
          <a:xfrm>
            <a:off x="686834" y="1153572"/>
            <a:ext cx="3200400" cy="4461163"/>
          </a:xfrm>
        </p:spPr>
        <p:txBody>
          <a:bodyPr>
            <a:normAutofit/>
          </a:bodyPr>
          <a:lstStyle/>
          <a:p>
            <a:r>
              <a:rPr lang="en-US" b="1">
                <a:solidFill>
                  <a:srgbClr val="FFFFFF"/>
                </a:solidFill>
              </a:rPr>
              <a:t>Benefits of Architecture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BE55B92E-5C0A-CE79-3D77-0BB4A578FBF1}"/>
              </a:ext>
            </a:extLst>
          </p:cNvPr>
          <p:cNvSpPr>
            <a:spLocks noGrp="1"/>
          </p:cNvSpPr>
          <p:nvPr>
            <p:ph idx="1"/>
          </p:nvPr>
        </p:nvSpPr>
        <p:spPr>
          <a:xfrm>
            <a:off x="4447308" y="591344"/>
            <a:ext cx="6906491" cy="5585619"/>
          </a:xfrm>
        </p:spPr>
        <p:txBody>
          <a:bodyPr vert="horz" lIns="0" tIns="45720" rIns="0" bIns="45720" rtlCol="0" anchor="ctr">
            <a:normAutofit/>
          </a:bodyPr>
          <a:lstStyle/>
          <a:p>
            <a:r>
              <a:rPr lang="en-US" sz="1300" b="1" dirty="0">
                <a:ea typeface="+mn-lt"/>
                <a:cs typeface="+mn-lt"/>
              </a:rPr>
              <a:t>Serverless Architecture leading to low cost</a:t>
            </a:r>
            <a:r>
              <a:rPr lang="en-US" sz="1300" dirty="0">
                <a:ea typeface="+mn-lt"/>
                <a:cs typeface="+mn-lt"/>
              </a:rPr>
              <a:t>:</a:t>
            </a:r>
            <a:br>
              <a:rPr lang="en-US" sz="1300" dirty="0">
                <a:ea typeface="+mn-lt"/>
                <a:cs typeface="+mn-lt"/>
              </a:rPr>
            </a:br>
            <a:r>
              <a:rPr lang="en-US" sz="1300" dirty="0">
                <a:ea typeface="+mn-lt"/>
                <a:cs typeface="+mn-lt"/>
              </a:rPr>
              <a:t>By leveraging a serverless architecture, inspired by </a:t>
            </a:r>
            <a:r>
              <a:rPr lang="en-US" sz="1300" dirty="0">
                <a:ea typeface="+mn-lt"/>
                <a:cs typeface="+mn-lt"/>
                <a:hlinkClick r:id="rId2"/>
              </a:rPr>
              <a:t>A Cloud Guru</a:t>
            </a:r>
            <a:r>
              <a:rPr lang="en-US" sz="1300" dirty="0">
                <a:ea typeface="+mn-lt"/>
                <a:cs typeface="+mn-lt"/>
              </a:rPr>
              <a:t> , the platform minimizes infrastructure costs and simplifies scaling.</a:t>
            </a:r>
            <a:endParaRPr lang="en-US" sz="1300" dirty="0"/>
          </a:p>
          <a:p>
            <a:r>
              <a:rPr lang="en-US" sz="1300" b="1" dirty="0">
                <a:ea typeface="+mn-lt"/>
                <a:cs typeface="+mn-lt"/>
              </a:rPr>
              <a:t>Modular architecture with Step Functions</a:t>
            </a:r>
            <a:r>
              <a:rPr lang="en-US" sz="1300" dirty="0">
                <a:ea typeface="+mn-lt"/>
                <a:cs typeface="+mn-lt"/>
              </a:rPr>
              <a:t>:</a:t>
            </a:r>
            <a:br>
              <a:rPr lang="en-US" sz="1300" dirty="0">
                <a:ea typeface="+mn-lt"/>
                <a:cs typeface="+mn-lt"/>
              </a:rPr>
            </a:br>
            <a:r>
              <a:rPr lang="en-US" sz="1300" dirty="0">
                <a:ea typeface="+mn-lt"/>
                <a:cs typeface="+mn-lt"/>
              </a:rPr>
              <a:t>The use of AWS Step Functions allows for a modular architecture, making it easier to manage, update, and maintain the solution.</a:t>
            </a:r>
            <a:endParaRPr lang="en-US" sz="1300" dirty="0"/>
          </a:p>
          <a:p>
            <a:r>
              <a:rPr lang="en-US" sz="1300" b="1" dirty="0">
                <a:ea typeface="+mn-lt"/>
                <a:cs typeface="+mn-lt"/>
              </a:rPr>
              <a:t>Easy User Management with AWS Cognito Service</a:t>
            </a:r>
            <a:r>
              <a:rPr lang="en-US" sz="1300" dirty="0">
                <a:ea typeface="+mn-lt"/>
                <a:cs typeface="+mn-lt"/>
              </a:rPr>
              <a:t>:</a:t>
            </a:r>
            <a:br>
              <a:rPr lang="en-US" sz="1300" dirty="0">
                <a:ea typeface="+mn-lt"/>
                <a:cs typeface="+mn-lt"/>
              </a:rPr>
            </a:br>
            <a:r>
              <a:rPr lang="en-US" sz="1300" dirty="0">
                <a:ea typeface="+mn-lt"/>
                <a:cs typeface="+mn-lt"/>
              </a:rPr>
              <a:t>AWS Cognito Service streamlines user management, providing a secure and efficient way to authenticate and manage users.</a:t>
            </a:r>
            <a:endParaRPr lang="en-US" sz="1300" dirty="0"/>
          </a:p>
          <a:p>
            <a:r>
              <a:rPr lang="en-US" sz="1300" b="1" dirty="0">
                <a:ea typeface="+mn-lt"/>
                <a:cs typeface="+mn-lt"/>
              </a:rPr>
              <a:t>Seamless connection of AWS Resources using AWS Amplify library</a:t>
            </a:r>
            <a:r>
              <a:rPr lang="en-US" sz="1300" dirty="0">
                <a:ea typeface="+mn-lt"/>
                <a:cs typeface="+mn-lt"/>
              </a:rPr>
              <a:t>:</a:t>
            </a:r>
            <a:br>
              <a:rPr lang="en-US" sz="1300" dirty="0">
                <a:ea typeface="+mn-lt"/>
                <a:cs typeface="+mn-lt"/>
              </a:rPr>
            </a:br>
            <a:r>
              <a:rPr lang="en-US" sz="1300" dirty="0">
                <a:ea typeface="+mn-lt"/>
                <a:cs typeface="+mn-lt"/>
              </a:rPr>
              <a:t>The AWS Amplify library simplifies the integration of AWS resources with the client application.</a:t>
            </a:r>
            <a:endParaRPr lang="en-US" sz="1300" dirty="0"/>
          </a:p>
          <a:p>
            <a:pPr lvl="1"/>
            <a:r>
              <a:rPr lang="en-US" sz="1300" dirty="0">
                <a:latin typeface="Euphemia"/>
              </a:rPr>
              <a:t>amplify add auth</a:t>
            </a:r>
            <a:r>
              <a:rPr lang="en-US" sz="1300" dirty="0">
                <a:ea typeface="+mn-lt"/>
                <a:cs typeface="+mn-lt"/>
              </a:rPr>
              <a:t>: Sets up Cognito for user authentication.</a:t>
            </a:r>
            <a:endParaRPr lang="en-US" sz="1300" dirty="0"/>
          </a:p>
          <a:p>
            <a:pPr lvl="1"/>
            <a:r>
              <a:rPr lang="en-US" sz="1300" dirty="0">
                <a:latin typeface="Euphemia"/>
              </a:rPr>
              <a:t>amplify add storage</a:t>
            </a:r>
            <a:r>
              <a:rPr lang="en-US" sz="1300" dirty="0">
                <a:ea typeface="+mn-lt"/>
                <a:cs typeface="+mn-lt"/>
              </a:rPr>
              <a:t>: Configures Amazon S3 for storage.</a:t>
            </a:r>
            <a:endParaRPr lang="en-US" sz="1300" dirty="0"/>
          </a:p>
          <a:p>
            <a:pPr lvl="1"/>
            <a:r>
              <a:rPr lang="en-US" sz="1300" dirty="0">
                <a:latin typeface="Euphemia"/>
              </a:rPr>
              <a:t>amplify import storage</a:t>
            </a:r>
            <a:r>
              <a:rPr lang="en-US" sz="1300" dirty="0">
                <a:ea typeface="+mn-lt"/>
                <a:cs typeface="+mn-lt"/>
              </a:rPr>
              <a:t>: Imports existing Amazon S3 storage.</a:t>
            </a:r>
            <a:endParaRPr lang="en-US" sz="1300" dirty="0"/>
          </a:p>
          <a:p>
            <a:r>
              <a:rPr lang="en-US" sz="1300" b="1" dirty="0">
                <a:ea typeface="+mn-lt"/>
                <a:cs typeface="+mn-lt"/>
              </a:rPr>
              <a:t>React-based modular UI</a:t>
            </a:r>
            <a:r>
              <a:rPr lang="en-US" sz="1300" dirty="0">
                <a:ea typeface="+mn-lt"/>
                <a:cs typeface="+mn-lt"/>
              </a:rPr>
              <a:t>:</a:t>
            </a:r>
            <a:br>
              <a:rPr lang="en-US" sz="1300" dirty="0">
                <a:ea typeface="+mn-lt"/>
                <a:cs typeface="+mn-lt"/>
              </a:rPr>
            </a:br>
            <a:r>
              <a:rPr lang="en-US" sz="1300" dirty="0">
                <a:ea typeface="+mn-lt"/>
                <a:cs typeface="+mn-lt"/>
              </a:rPr>
              <a:t>The user interface is built using React, which promotes modular design and a responsive, user-friendly experience.</a:t>
            </a:r>
            <a:endParaRPr lang="en-US" sz="1300" dirty="0"/>
          </a:p>
          <a:p>
            <a:r>
              <a:rPr lang="en-US" sz="1300" b="1" dirty="0">
                <a:ea typeface="+mn-lt"/>
                <a:cs typeface="+mn-lt"/>
              </a:rPr>
              <a:t>Project Management with Azure DevOps</a:t>
            </a:r>
            <a:r>
              <a:rPr lang="en-US" sz="1300" dirty="0">
                <a:ea typeface="+mn-lt"/>
                <a:cs typeface="+mn-lt"/>
              </a:rPr>
              <a:t>:</a:t>
            </a:r>
            <a:br>
              <a:rPr lang="en-US" sz="1300" dirty="0">
                <a:ea typeface="+mn-lt"/>
                <a:cs typeface="+mn-lt"/>
              </a:rPr>
            </a:br>
            <a:r>
              <a:rPr lang="en-US" sz="1300" dirty="0">
                <a:ea typeface="+mn-lt"/>
                <a:cs typeface="+mn-lt"/>
              </a:rPr>
              <a:t>Azure DevOps was employed to manage the project using Agile methodologies, ensuring efficient development and timely delivery.</a:t>
            </a:r>
            <a:endParaRPr lang="en-US" sz="1300" dirty="0"/>
          </a:p>
          <a:p>
            <a:endParaRPr lang="en-US" sz="1300" dirty="0"/>
          </a:p>
        </p:txBody>
      </p:sp>
    </p:spTree>
    <p:extLst>
      <p:ext uri="{BB962C8B-B14F-4D97-AF65-F5344CB8AC3E}">
        <p14:creationId xmlns:p14="http://schemas.microsoft.com/office/powerpoint/2010/main" val="341420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0E75CA-E0E4-C08B-E539-49A81CBF688F}"/>
              </a:ext>
            </a:extLst>
          </p:cNvPr>
          <p:cNvSpPr>
            <a:spLocks noGrp="1"/>
          </p:cNvSpPr>
          <p:nvPr>
            <p:ph type="title"/>
          </p:nvPr>
        </p:nvSpPr>
        <p:spPr>
          <a:xfrm>
            <a:off x="572493" y="238539"/>
            <a:ext cx="11018520" cy="1434415"/>
          </a:xfrm>
        </p:spPr>
        <p:txBody>
          <a:bodyPr anchor="b">
            <a:normAutofit/>
          </a:bodyPr>
          <a:lstStyle/>
          <a:p>
            <a:r>
              <a:rPr lang="en-US" sz="5400" b="1"/>
              <a:t>Challenges faced &amp; Learnings</a:t>
            </a:r>
          </a:p>
        </p:txBody>
      </p:sp>
      <p:sp>
        <p:nvSpPr>
          <p:cNvPr id="2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0D21F96-6A4C-3512-8346-0F194B973190}"/>
              </a:ext>
            </a:extLst>
          </p:cNvPr>
          <p:cNvSpPr>
            <a:spLocks noGrp="1"/>
          </p:cNvSpPr>
          <p:nvPr>
            <p:ph idx="1"/>
          </p:nvPr>
        </p:nvSpPr>
        <p:spPr>
          <a:xfrm>
            <a:off x="572493" y="2071316"/>
            <a:ext cx="6713552" cy="4119172"/>
          </a:xfrm>
        </p:spPr>
        <p:txBody>
          <a:bodyPr vert="horz" lIns="0" tIns="45720" rIns="0" bIns="45720" rtlCol="0" anchor="t">
            <a:normAutofit/>
          </a:bodyPr>
          <a:lstStyle/>
          <a:p>
            <a:pPr marL="0" indent="0">
              <a:buNone/>
            </a:pPr>
            <a:endParaRPr lang="en-US" sz="1200"/>
          </a:p>
          <a:p>
            <a:pPr>
              <a:buFont typeface="Wingdings"/>
            </a:pPr>
            <a:r>
              <a:rPr lang="en-US" sz="1200" b="1">
                <a:ea typeface="+mn-lt"/>
                <a:cs typeface="+mn-lt"/>
              </a:rPr>
              <a:t>Custom Video Player Integration:</a:t>
            </a:r>
            <a:br>
              <a:rPr lang="en-US" sz="1200">
                <a:ea typeface="+mn-lt"/>
                <a:cs typeface="+mn-lt"/>
              </a:rPr>
            </a:br>
            <a:r>
              <a:rPr lang="en-US" sz="1200">
                <a:ea typeface="+mn-lt"/>
                <a:cs typeface="+mn-lt"/>
              </a:rPr>
              <a:t>One of the primary challenges was the integration of a video player that supports HLS and provides manual control over the bit rate. To overcome this challenge, a custom video plugin was developed for better bit rate management, offering enhanced control and performance.</a:t>
            </a:r>
            <a:endParaRPr lang="en-US" sz="1200"/>
          </a:p>
          <a:p>
            <a:pPr>
              <a:buFont typeface="Wingdings"/>
            </a:pPr>
            <a:r>
              <a:rPr lang="en-US" sz="1200" b="1">
                <a:ea typeface="+mn-lt"/>
                <a:cs typeface="+mn-lt"/>
              </a:rPr>
              <a:t>Cost Management:</a:t>
            </a:r>
            <a:br>
              <a:rPr lang="en-US" sz="1200">
                <a:ea typeface="+mn-lt"/>
                <a:cs typeface="+mn-lt"/>
              </a:rPr>
            </a:br>
            <a:r>
              <a:rPr lang="en-US" sz="1200">
                <a:ea typeface="+mn-lt"/>
                <a:cs typeface="+mn-lt"/>
              </a:rPr>
              <a:t>The project aimed to minimize costs while delivering a high-quality solution. This objective was successfully achieved by leveraging AWS services and adopting a serverless architecture, which substantially reduced infrastructure costs.</a:t>
            </a:r>
            <a:endParaRPr lang="en-US" sz="1200"/>
          </a:p>
          <a:p>
            <a:pPr>
              <a:buFont typeface="Wingdings"/>
            </a:pPr>
            <a:r>
              <a:rPr lang="en-US" sz="1200" b="1">
                <a:ea typeface="+mn-lt"/>
                <a:cs typeface="+mn-lt"/>
              </a:rPr>
              <a:t>Initial Containerization and Transition to Serverless:</a:t>
            </a:r>
            <a:br>
              <a:rPr lang="en-US" sz="1200">
                <a:ea typeface="+mn-lt"/>
                <a:cs typeface="+mn-lt"/>
              </a:rPr>
            </a:br>
            <a:r>
              <a:rPr lang="en-US" sz="1200">
                <a:ea typeface="+mn-lt"/>
                <a:cs typeface="+mn-lt"/>
              </a:rPr>
              <a:t>Initially, the project utilized containerization with EKS and StreamIo, but due to the need for extensive customization, this approach was deemed unsuitable. Instead, a complete serverless solution was adopted using AWS Lambda, Step Functions, and other services to minimize cost and streamline the platform.</a:t>
            </a:r>
            <a:endParaRPr lang="en-US" sz="1200"/>
          </a:p>
          <a:p>
            <a:pPr marL="0" indent="0">
              <a:buNone/>
            </a:pPr>
            <a:br>
              <a:rPr lang="en-US" sz="1200"/>
            </a:br>
            <a:endParaRPr lang="en-US" sz="1200"/>
          </a:p>
          <a:p>
            <a:pPr marL="0" indent="0">
              <a:buNone/>
            </a:pPr>
            <a:endParaRPr lang="en-US" sz="1200"/>
          </a:p>
        </p:txBody>
      </p:sp>
      <p:pic>
        <p:nvPicPr>
          <p:cNvPr id="5" name="Picture 4" descr="White puzzle with one red piece">
            <a:extLst>
              <a:ext uri="{FF2B5EF4-FFF2-40B4-BE49-F238E27FC236}">
                <a16:creationId xmlns:a16="http://schemas.microsoft.com/office/drawing/2014/main" id="{EB00B360-F73C-2240-F750-BC0BB593290C}"/>
              </a:ext>
            </a:extLst>
          </p:cNvPr>
          <p:cNvPicPr>
            <a:picLocks noChangeAspect="1"/>
          </p:cNvPicPr>
          <p:nvPr/>
        </p:nvPicPr>
        <p:blipFill rotWithShape="1">
          <a:blip r:embed="rId3"/>
          <a:srcRect l="23722" r="22163" b="2"/>
          <a:stretch/>
        </p:blipFill>
        <p:spPr>
          <a:xfrm>
            <a:off x="7675658" y="2093976"/>
            <a:ext cx="3941064" cy="4096512"/>
          </a:xfrm>
          <a:prstGeom prst="rect">
            <a:avLst/>
          </a:prstGeom>
        </p:spPr>
      </p:pic>
    </p:spTree>
    <p:extLst>
      <p:ext uri="{BB962C8B-B14F-4D97-AF65-F5344CB8AC3E}">
        <p14:creationId xmlns:p14="http://schemas.microsoft.com/office/powerpoint/2010/main" val="51784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CED006-A3D6-3110-2670-55EF3273F2AA}"/>
              </a:ext>
            </a:extLst>
          </p:cNvPr>
          <p:cNvSpPr>
            <a:spLocks noGrp="1"/>
          </p:cNvSpPr>
          <p:nvPr>
            <p:ph type="title"/>
          </p:nvPr>
        </p:nvSpPr>
        <p:spPr>
          <a:xfrm>
            <a:off x="572493" y="238539"/>
            <a:ext cx="11018520" cy="1434415"/>
          </a:xfrm>
        </p:spPr>
        <p:txBody>
          <a:bodyPr anchor="b">
            <a:normAutofit/>
          </a:bodyPr>
          <a:lstStyle/>
          <a:p>
            <a:r>
              <a:rPr lang="en-US" sz="5400" b="1"/>
              <a:t>Challenges faced &amp; Learnings</a:t>
            </a:r>
          </a:p>
        </p:txBody>
      </p:sp>
      <p:sp>
        <p:nvSpPr>
          <p:cNvPr id="1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50706E2-084B-9450-BC5F-7835B62B4492}"/>
              </a:ext>
            </a:extLst>
          </p:cNvPr>
          <p:cNvSpPr>
            <a:spLocks noGrp="1"/>
          </p:cNvSpPr>
          <p:nvPr>
            <p:ph idx="1"/>
          </p:nvPr>
        </p:nvSpPr>
        <p:spPr>
          <a:xfrm>
            <a:off x="572493" y="2071316"/>
            <a:ext cx="6713552" cy="4119172"/>
          </a:xfrm>
        </p:spPr>
        <p:txBody>
          <a:bodyPr vert="horz" lIns="0" tIns="45720" rIns="0" bIns="45720" rtlCol="0" anchor="t">
            <a:normAutofit/>
          </a:bodyPr>
          <a:lstStyle/>
          <a:p>
            <a:r>
              <a:rPr lang="en-US" sz="1500" b="1">
                <a:ea typeface="+mn-lt"/>
                <a:cs typeface="+mn-lt"/>
              </a:rPr>
              <a:t>Signed Cookies for CloudFront:</a:t>
            </a:r>
            <a:br>
              <a:rPr lang="en-US" sz="1500">
                <a:ea typeface="+mn-lt"/>
                <a:cs typeface="+mn-lt"/>
              </a:rPr>
            </a:br>
            <a:r>
              <a:rPr lang="en-US" sz="1500">
                <a:ea typeface="+mn-lt"/>
                <a:cs typeface="+mn-lt"/>
              </a:rPr>
              <a:t>Implementing signed cookies for CloudFront for each video URL proved challenging. However, the team managed to generate and securely implement these cookies, ensuring secure video access and improved user experience.</a:t>
            </a:r>
            <a:endParaRPr lang="en-US" sz="1500"/>
          </a:p>
          <a:p>
            <a:r>
              <a:rPr lang="en-US" sz="1500" b="1">
                <a:ea typeface="+mn-lt"/>
                <a:cs typeface="+mn-lt"/>
              </a:rPr>
              <a:t>User Segregation:</a:t>
            </a:r>
            <a:br>
              <a:rPr lang="en-US" sz="1500">
                <a:ea typeface="+mn-lt"/>
                <a:cs typeface="+mn-lt"/>
              </a:rPr>
            </a:br>
            <a:r>
              <a:rPr lang="en-US" sz="1500">
                <a:ea typeface="+mn-lt"/>
                <a:cs typeface="+mn-lt"/>
              </a:rPr>
              <a:t>The platform required different levels of access for users, such as admins and subscribed users. To address this, AWS Cognitive Services were employed to segregate users and provide appropriate access based on their roles.</a:t>
            </a:r>
            <a:endParaRPr lang="en-US" sz="1500"/>
          </a:p>
          <a:p>
            <a:r>
              <a:rPr lang="en-US" sz="1500" b="1">
                <a:ea typeface="+mn-lt"/>
                <a:cs typeface="+mn-lt"/>
              </a:rPr>
              <a:t>Media Package vs. AWS Elastic Transcoder:</a:t>
            </a:r>
            <a:br>
              <a:rPr lang="en-US" sz="1500">
                <a:ea typeface="+mn-lt"/>
                <a:cs typeface="+mn-lt"/>
              </a:rPr>
            </a:br>
            <a:r>
              <a:rPr lang="en-US" sz="1500">
                <a:ea typeface="+mn-lt"/>
                <a:cs typeface="+mn-lt"/>
              </a:rPr>
              <a:t>One of the most crucial decisions was choosing between AWS Media Package and AWS Elastic Transcoder for video processing. After evaluating both solutions, the team opted for AWS Media Package due to its comprehensive feature set, which better aligned with the project's requirements and goals.</a:t>
            </a:r>
            <a:endParaRPr lang="en-US" sz="1500"/>
          </a:p>
          <a:p>
            <a:endParaRPr lang="en-US" sz="1500"/>
          </a:p>
        </p:txBody>
      </p:sp>
      <p:pic>
        <p:nvPicPr>
          <p:cNvPr id="5" name="Picture 4" descr="3D box skeletons">
            <a:extLst>
              <a:ext uri="{FF2B5EF4-FFF2-40B4-BE49-F238E27FC236}">
                <a16:creationId xmlns:a16="http://schemas.microsoft.com/office/drawing/2014/main" id="{FF5D8EE3-71B2-2CF9-F910-46E5CB214841}"/>
              </a:ext>
            </a:extLst>
          </p:cNvPr>
          <p:cNvPicPr>
            <a:picLocks noChangeAspect="1"/>
          </p:cNvPicPr>
          <p:nvPr/>
        </p:nvPicPr>
        <p:blipFill rotWithShape="1">
          <a:blip r:embed="rId2"/>
          <a:srcRect l="20392" r="15392" b="2"/>
          <a:stretch/>
        </p:blipFill>
        <p:spPr>
          <a:xfrm>
            <a:off x="7675658" y="2093976"/>
            <a:ext cx="3941064" cy="4096512"/>
          </a:xfrm>
          <a:prstGeom prst="rect">
            <a:avLst/>
          </a:prstGeom>
        </p:spPr>
      </p:pic>
    </p:spTree>
    <p:extLst>
      <p:ext uri="{BB962C8B-B14F-4D97-AF65-F5344CB8AC3E}">
        <p14:creationId xmlns:p14="http://schemas.microsoft.com/office/powerpoint/2010/main" val="1593059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E19BF6-AA18-A0BD-FFA1-7BF732DCDEA7}"/>
              </a:ext>
            </a:extLst>
          </p:cNvPr>
          <p:cNvSpPr>
            <a:spLocks noGrp="1"/>
          </p:cNvSpPr>
          <p:nvPr>
            <p:ph type="title"/>
          </p:nvPr>
        </p:nvSpPr>
        <p:spPr>
          <a:xfrm>
            <a:off x="640080" y="325369"/>
            <a:ext cx="4368602" cy="1956841"/>
          </a:xfrm>
        </p:spPr>
        <p:txBody>
          <a:bodyPr anchor="b">
            <a:normAutofit/>
          </a:bodyPr>
          <a:lstStyle/>
          <a:p>
            <a:r>
              <a:rPr lang="en-US" sz="5400" b="1"/>
              <a:t>Future Scope</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D95C429-B262-FEB3-B652-2A8273240300}"/>
              </a:ext>
            </a:extLst>
          </p:cNvPr>
          <p:cNvSpPr>
            <a:spLocks noGrp="1"/>
          </p:cNvSpPr>
          <p:nvPr>
            <p:ph idx="1"/>
          </p:nvPr>
        </p:nvSpPr>
        <p:spPr>
          <a:xfrm>
            <a:off x="640080" y="2872899"/>
            <a:ext cx="4243589" cy="3320668"/>
          </a:xfrm>
        </p:spPr>
        <p:txBody>
          <a:bodyPr vert="horz" lIns="0" tIns="45720" rIns="0" bIns="45720" rtlCol="0">
            <a:normAutofit/>
          </a:bodyPr>
          <a:lstStyle/>
          <a:p>
            <a:r>
              <a:rPr lang="en-US" sz="900" b="1"/>
              <a:t>Subscription Service</a:t>
            </a:r>
            <a:endParaRPr lang="en-US" sz="900"/>
          </a:p>
          <a:p>
            <a:pPr lvl="1">
              <a:buChar char="ü"/>
            </a:pPr>
            <a:r>
              <a:rPr lang="en-US" sz="900">
                <a:ea typeface="+mn-lt"/>
                <a:cs typeface="+mn-lt"/>
              </a:rPr>
              <a:t>Implement a subscription service using Stripe for secure payments and managing user subscriptions.</a:t>
            </a:r>
            <a:endParaRPr lang="en-US" sz="900"/>
          </a:p>
          <a:p>
            <a:pPr lvl="1">
              <a:buChar char="ü"/>
            </a:pPr>
            <a:r>
              <a:rPr lang="en-US" sz="900">
                <a:ea typeface="+mn-lt"/>
                <a:cs typeface="+mn-lt"/>
              </a:rPr>
              <a:t>Leverage the existing AWS group configuration for handling different user subscription tiers (Groups - Admin, Subscriber, Users).</a:t>
            </a:r>
            <a:endParaRPr lang="en-US" sz="900"/>
          </a:p>
          <a:p>
            <a:pPr lvl="1">
              <a:buChar char="ü"/>
            </a:pPr>
            <a:r>
              <a:rPr lang="en-US" sz="900">
                <a:ea typeface="+mn-lt"/>
                <a:cs typeface="+mn-lt"/>
              </a:rPr>
              <a:t>Status: In progress</a:t>
            </a:r>
            <a:endParaRPr lang="en-US" sz="900"/>
          </a:p>
          <a:p>
            <a:pPr marL="457200" lvl="1" indent="0">
              <a:buNone/>
            </a:pPr>
            <a:endParaRPr lang="en-US" sz="900"/>
          </a:p>
          <a:p>
            <a:r>
              <a:rPr lang="en-US" sz="900" b="1"/>
              <a:t>Bitrate Control on Video Player</a:t>
            </a:r>
            <a:endParaRPr lang="en-US" sz="900"/>
          </a:p>
          <a:p>
            <a:pPr lvl="1">
              <a:buChar char="ü"/>
            </a:pPr>
            <a:r>
              <a:rPr lang="en-US" sz="900">
                <a:ea typeface="+mn-lt"/>
                <a:cs typeface="+mn-lt"/>
              </a:rPr>
              <a:t>Enhance the custom video player with manual bitrate control to improve user experience and bandwidth utilization.</a:t>
            </a:r>
            <a:endParaRPr lang="en-US" sz="900"/>
          </a:p>
          <a:p>
            <a:pPr lvl="1">
              <a:buChar char="ü"/>
            </a:pPr>
            <a:r>
              <a:rPr lang="en-US" sz="900">
                <a:ea typeface="+mn-lt"/>
                <a:cs typeface="+mn-lt"/>
              </a:rPr>
              <a:t>Status: In progress</a:t>
            </a:r>
            <a:endParaRPr lang="en-US" sz="900"/>
          </a:p>
          <a:p>
            <a:pPr marL="457200" lvl="1" indent="0">
              <a:buNone/>
            </a:pPr>
            <a:endParaRPr lang="en-US" sz="900"/>
          </a:p>
          <a:p>
            <a:r>
              <a:rPr lang="en-US" sz="900" b="1"/>
              <a:t>UI Improvements</a:t>
            </a:r>
            <a:endParaRPr lang="en-US" sz="900"/>
          </a:p>
          <a:p>
            <a:pPr lvl="1">
              <a:buChar char="ü"/>
            </a:pPr>
            <a:r>
              <a:rPr lang="en-US" sz="900">
                <a:ea typeface="+mn-lt"/>
                <a:cs typeface="+mn-lt"/>
              </a:rPr>
              <a:t>Refine the user interface to offer a more engaging, responsive, and user-friendly experience.</a:t>
            </a:r>
            <a:endParaRPr lang="en-US" sz="900"/>
          </a:p>
          <a:p>
            <a:endParaRPr lang="en-US" sz="900"/>
          </a:p>
        </p:txBody>
      </p:sp>
      <p:pic>
        <p:nvPicPr>
          <p:cNvPr id="5" name="Picture 4" descr="Graph on document with pen">
            <a:extLst>
              <a:ext uri="{FF2B5EF4-FFF2-40B4-BE49-F238E27FC236}">
                <a16:creationId xmlns:a16="http://schemas.microsoft.com/office/drawing/2014/main" id="{3D21DFBD-9382-0A39-7157-F097BB74831A}"/>
              </a:ext>
            </a:extLst>
          </p:cNvPr>
          <p:cNvPicPr>
            <a:picLocks noChangeAspect="1"/>
          </p:cNvPicPr>
          <p:nvPr/>
        </p:nvPicPr>
        <p:blipFill rotWithShape="1">
          <a:blip r:embed="rId2"/>
          <a:srcRect l="23599" r="9547" b="-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743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FF860B-28F7-969D-8E19-3A126D6167F6}"/>
              </a:ext>
            </a:extLst>
          </p:cNvPr>
          <p:cNvSpPr>
            <a:spLocks noGrp="1"/>
          </p:cNvSpPr>
          <p:nvPr>
            <p:ph type="title"/>
          </p:nvPr>
        </p:nvSpPr>
        <p:spPr>
          <a:xfrm>
            <a:off x="6513788" y="365125"/>
            <a:ext cx="4840010" cy="1807305"/>
          </a:xfrm>
        </p:spPr>
        <p:txBody>
          <a:bodyPr>
            <a:normAutofit/>
          </a:bodyPr>
          <a:lstStyle/>
          <a:p>
            <a:r>
              <a:rPr lang="en-US" b="1" dirty="0"/>
              <a:t>Future Scope</a:t>
            </a:r>
          </a:p>
        </p:txBody>
      </p:sp>
      <p:pic>
        <p:nvPicPr>
          <p:cNvPr id="5" name="Picture 4" descr="Film reel and slate">
            <a:extLst>
              <a:ext uri="{FF2B5EF4-FFF2-40B4-BE49-F238E27FC236}">
                <a16:creationId xmlns:a16="http://schemas.microsoft.com/office/drawing/2014/main" id="{EC53E5C4-41D4-65F8-31D2-3F1A65F8DC57}"/>
              </a:ext>
            </a:extLst>
          </p:cNvPr>
          <p:cNvPicPr>
            <a:picLocks noChangeAspect="1"/>
          </p:cNvPicPr>
          <p:nvPr/>
        </p:nvPicPr>
        <p:blipFill rotWithShape="1">
          <a:blip r:embed="rId2"/>
          <a:srcRect l="12002" r="28468" b="4"/>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0504BA82-8574-A943-06B3-213442C87EF0}"/>
              </a:ext>
            </a:extLst>
          </p:cNvPr>
          <p:cNvSpPr>
            <a:spLocks noGrp="1"/>
          </p:cNvSpPr>
          <p:nvPr>
            <p:ph idx="1"/>
          </p:nvPr>
        </p:nvSpPr>
        <p:spPr>
          <a:xfrm>
            <a:off x="6513788" y="2333297"/>
            <a:ext cx="4840010" cy="3843666"/>
          </a:xfrm>
        </p:spPr>
        <p:txBody>
          <a:bodyPr vert="horz" lIns="0" tIns="45720" rIns="0" bIns="45720" rtlCol="0">
            <a:normAutofit/>
          </a:bodyPr>
          <a:lstStyle/>
          <a:p>
            <a:r>
              <a:rPr lang="en-US" sz="1100" b="1"/>
              <a:t>Recommendation and History Microservices</a:t>
            </a:r>
            <a:endParaRPr lang="en-US" sz="1100"/>
          </a:p>
          <a:p>
            <a:pPr lvl="1">
              <a:buChar char="ü"/>
            </a:pPr>
            <a:r>
              <a:rPr lang="en-US" sz="1100">
                <a:ea typeface="+mn-lt"/>
                <a:cs typeface="+mn-lt"/>
              </a:rPr>
              <a:t>Introduce recommendation and history microservices to provide personalized content suggestions and keep track of user viewing history.</a:t>
            </a:r>
            <a:endParaRPr lang="en-US" sz="1100"/>
          </a:p>
          <a:p>
            <a:pPr marL="457200" lvl="1" indent="0">
              <a:buNone/>
            </a:pPr>
            <a:endParaRPr lang="en-US" sz="1100"/>
          </a:p>
          <a:p>
            <a:r>
              <a:rPr lang="en-US" sz="1100" b="1"/>
              <a:t>Video Thumbnails based on Frame Capture</a:t>
            </a:r>
            <a:endParaRPr lang="en-US" sz="1100"/>
          </a:p>
          <a:p>
            <a:pPr lvl="1">
              <a:buChar char="ü"/>
            </a:pPr>
            <a:r>
              <a:rPr lang="en-US" sz="1100">
                <a:ea typeface="+mn-lt"/>
                <a:cs typeface="+mn-lt"/>
              </a:rPr>
              <a:t>Enable frame capture from AWS Media Convertor to generate video thumbnails for a richer browsing experience.</a:t>
            </a:r>
            <a:endParaRPr lang="en-US" sz="1100"/>
          </a:p>
          <a:p>
            <a:pPr lvl="1">
              <a:buChar char="ü"/>
            </a:pPr>
            <a:r>
              <a:rPr lang="en-US" sz="1100">
                <a:ea typeface="+mn-lt"/>
                <a:cs typeface="+mn-lt"/>
              </a:rPr>
              <a:t>Currently disabled due to cost concerns.</a:t>
            </a:r>
            <a:endParaRPr lang="en-US" sz="1100"/>
          </a:p>
          <a:p>
            <a:pPr marL="457200" lvl="1" indent="0">
              <a:buNone/>
            </a:pPr>
            <a:endParaRPr lang="en-US" sz="1100"/>
          </a:p>
          <a:p>
            <a:r>
              <a:rPr lang="en-US" sz="1100" b="1"/>
              <a:t>Migration to Elastic Container Service and Fargate</a:t>
            </a:r>
            <a:endParaRPr lang="en-US" sz="1100"/>
          </a:p>
          <a:p>
            <a:pPr lvl="1">
              <a:buChar char="ü"/>
            </a:pPr>
            <a:r>
              <a:rPr lang="en-US" sz="1100">
                <a:ea typeface="+mn-lt"/>
                <a:cs typeface="+mn-lt"/>
              </a:rPr>
              <a:t>Evaluate the potential benefits of migrating from AWS EC2 to Elastic Container Service and Fargate for better container management and scaling.</a:t>
            </a:r>
            <a:endParaRPr lang="en-US" sz="1100"/>
          </a:p>
          <a:p>
            <a:pPr lvl="1">
              <a:buChar char="ü"/>
            </a:pPr>
            <a:r>
              <a:rPr lang="en-US" sz="1100">
                <a:ea typeface="+mn-lt"/>
                <a:cs typeface="+mn-lt"/>
              </a:rPr>
              <a:t>Not attempted yet due to cost concerns.</a:t>
            </a:r>
            <a:endParaRPr lang="en-US" sz="1100"/>
          </a:p>
          <a:p>
            <a:endParaRPr lang="en-US" sz="1100"/>
          </a:p>
        </p:txBody>
      </p:sp>
    </p:spTree>
    <p:extLst>
      <p:ext uri="{BB962C8B-B14F-4D97-AF65-F5344CB8AC3E}">
        <p14:creationId xmlns:p14="http://schemas.microsoft.com/office/powerpoint/2010/main" val="2482947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F9586B-2423-E9ED-AA8E-5071B8154982}"/>
              </a:ext>
            </a:extLst>
          </p:cNvPr>
          <p:cNvSpPr>
            <a:spLocks noGrp="1"/>
          </p:cNvSpPr>
          <p:nvPr>
            <p:ph type="title"/>
          </p:nvPr>
        </p:nvSpPr>
        <p:spPr>
          <a:xfrm>
            <a:off x="572493" y="238539"/>
            <a:ext cx="11018520" cy="1434415"/>
          </a:xfrm>
        </p:spPr>
        <p:txBody>
          <a:bodyPr anchor="b">
            <a:normAutofit/>
          </a:bodyPr>
          <a:lstStyle/>
          <a:p>
            <a:r>
              <a:rPr lang="en-US" sz="5400" b="1" dirty="0"/>
              <a:t>Conclusion </a:t>
            </a:r>
          </a:p>
        </p:txBody>
      </p:sp>
      <p:sp>
        <p:nvSpPr>
          <p:cNvPr id="20"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9FC7E72-BB05-95FA-AC96-BB09CDD57424}"/>
              </a:ext>
            </a:extLst>
          </p:cNvPr>
          <p:cNvSpPr>
            <a:spLocks noGrp="1"/>
          </p:cNvSpPr>
          <p:nvPr>
            <p:ph idx="1"/>
          </p:nvPr>
        </p:nvSpPr>
        <p:spPr>
          <a:xfrm>
            <a:off x="572493" y="2071316"/>
            <a:ext cx="6713552" cy="4119172"/>
          </a:xfrm>
        </p:spPr>
        <p:txBody>
          <a:bodyPr vert="horz" lIns="0" tIns="45720" rIns="0" bIns="45720" rtlCol="0" anchor="t">
            <a:normAutofit/>
          </a:bodyPr>
          <a:lstStyle/>
          <a:p>
            <a:r>
              <a:rPr lang="en-US">
                <a:ea typeface="+mn-lt"/>
                <a:cs typeface="+mn-lt"/>
              </a:rPr>
              <a:t>The project provides a valuable learning opportunity for the team to gain hands-on experience in building a cloud-based web application, with a focus on video streaming architecture, scalability, performance optimization, microservices, serverless architecture, content transcoding, adaptive streaming, frontend development, and AWS services. Developing a custom OTT platform for video on demand using AWS Video On Demand Solution presented numerous challenges. However, by leveraging the power of AWS services and adopting innovative solutions, the team successfully overcame these obstacles, resulting in an efficient and cost-effective platform tailored to the project's unique needs.</a:t>
            </a:r>
            <a:endParaRPr lang="en-US"/>
          </a:p>
        </p:txBody>
      </p:sp>
      <p:pic>
        <p:nvPicPr>
          <p:cNvPr id="6" name="Picture 6" descr="Text, whiteboard&#10;&#10;Description automatically generated">
            <a:extLst>
              <a:ext uri="{FF2B5EF4-FFF2-40B4-BE49-F238E27FC236}">
                <a16:creationId xmlns:a16="http://schemas.microsoft.com/office/drawing/2014/main" id="{849BE875-A009-E30B-F0FD-6A08E1D7114D}"/>
              </a:ext>
            </a:extLst>
          </p:cNvPr>
          <p:cNvPicPr>
            <a:picLocks noChangeAspect="1"/>
          </p:cNvPicPr>
          <p:nvPr/>
        </p:nvPicPr>
        <p:blipFill rotWithShape="1">
          <a:blip r:embed="rId2"/>
          <a:srcRect l="6942" r="4311" b="3"/>
          <a:stretch/>
        </p:blipFill>
        <p:spPr>
          <a:xfrm>
            <a:off x="7675658" y="2093976"/>
            <a:ext cx="3941064" cy="4096512"/>
          </a:xfrm>
          <a:prstGeom prst="rect">
            <a:avLst/>
          </a:prstGeom>
        </p:spPr>
      </p:pic>
    </p:spTree>
    <p:extLst>
      <p:ext uri="{BB962C8B-B14F-4D97-AF65-F5344CB8AC3E}">
        <p14:creationId xmlns:p14="http://schemas.microsoft.com/office/powerpoint/2010/main" val="370154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2"/>
          <p:cNvSpPr>
            <a:spLocks noGrp="1"/>
          </p:cNvSpPr>
          <p:nvPr>
            <p:ph type="title"/>
          </p:nvPr>
        </p:nvSpPr>
        <p:spPr>
          <a:xfrm>
            <a:off x="640080" y="325369"/>
            <a:ext cx="4368602" cy="1956841"/>
          </a:xfrm>
        </p:spPr>
        <p:txBody>
          <a:bodyPr anchor="b">
            <a:normAutofit/>
          </a:bodyPr>
          <a:lstStyle/>
          <a:p>
            <a:r>
              <a:rPr lang="en-US" sz="4600" b="1">
                <a:ea typeface="+mj-lt"/>
                <a:cs typeface="+mj-lt"/>
              </a:rPr>
              <a:t>Group Members</a:t>
            </a:r>
            <a:endParaRPr lang="en-US" sz="4600"/>
          </a:p>
        </p:txBody>
      </p:sp>
      <p:sp>
        <p:nvSpPr>
          <p:cNvPr id="2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13"/>
          <p:cNvSpPr>
            <a:spLocks noGrp="1"/>
          </p:cNvSpPr>
          <p:nvPr>
            <p:ph idx="1"/>
          </p:nvPr>
        </p:nvSpPr>
        <p:spPr>
          <a:xfrm>
            <a:off x="640080" y="2872899"/>
            <a:ext cx="4243589" cy="3320668"/>
          </a:xfrm>
        </p:spPr>
        <p:txBody>
          <a:bodyPr vert="horz" lIns="0" tIns="45720" rIns="0" bIns="45720" rtlCol="0">
            <a:normAutofit/>
          </a:bodyPr>
          <a:lstStyle/>
          <a:p>
            <a:pPr marL="457200" indent="-457200">
              <a:spcBef>
                <a:spcPts val="1000"/>
              </a:spcBef>
              <a:spcAft>
                <a:spcPts val="800"/>
              </a:spcAft>
              <a:buChar char="q"/>
            </a:pPr>
            <a:r>
              <a:rPr lang="en-US" sz="2200" b="1">
                <a:latin typeface="Euphemia"/>
                <a:cs typeface="Arial"/>
              </a:rPr>
              <a:t>Shubham Singh</a:t>
            </a:r>
            <a:endParaRPr lang="en-US" sz="2200">
              <a:latin typeface="Euphemia"/>
              <a:cs typeface="Arial"/>
            </a:endParaRPr>
          </a:p>
          <a:p>
            <a:pPr marL="457200" indent="-457200">
              <a:spcBef>
                <a:spcPts val="1000"/>
              </a:spcBef>
              <a:spcAft>
                <a:spcPts val="800"/>
              </a:spcAft>
              <a:buChar char="q"/>
            </a:pPr>
            <a:r>
              <a:rPr lang="en-US" sz="2200" b="1">
                <a:latin typeface="Euphemia"/>
                <a:cs typeface="Arial"/>
              </a:rPr>
              <a:t>Amey Rane</a:t>
            </a:r>
            <a:endParaRPr lang="en-US" sz="2200">
              <a:latin typeface="Euphemia"/>
              <a:cs typeface="Arial"/>
            </a:endParaRPr>
          </a:p>
          <a:p>
            <a:pPr marL="457200" indent="-457200">
              <a:spcBef>
                <a:spcPts val="1000"/>
              </a:spcBef>
              <a:spcAft>
                <a:spcPts val="800"/>
              </a:spcAft>
              <a:buChar char="q"/>
            </a:pPr>
            <a:r>
              <a:rPr lang="en-US" sz="2200" b="1">
                <a:latin typeface="Euphemia"/>
                <a:cs typeface="Arial"/>
              </a:rPr>
              <a:t>Shubham Patil</a:t>
            </a:r>
            <a:endParaRPr lang="en-US" sz="2200">
              <a:latin typeface="Euphemia"/>
              <a:cs typeface="Arial"/>
            </a:endParaRPr>
          </a:p>
          <a:p>
            <a:pPr marL="457200" indent="-457200">
              <a:spcBef>
                <a:spcPts val="1000"/>
              </a:spcBef>
              <a:spcAft>
                <a:spcPts val="800"/>
              </a:spcAft>
              <a:buChar char="q"/>
            </a:pPr>
            <a:r>
              <a:rPr lang="en-US" sz="2200" b="1">
                <a:latin typeface="Euphemia"/>
                <a:cs typeface="Arial"/>
              </a:rPr>
              <a:t>Abhishek Sharma</a:t>
            </a:r>
            <a:endParaRPr lang="en-US" sz="2200">
              <a:latin typeface="Euphemia"/>
            </a:endParaRPr>
          </a:p>
        </p:txBody>
      </p:sp>
      <p:pic>
        <p:nvPicPr>
          <p:cNvPr id="16" name="Picture 15" descr="One in a crowd">
            <a:extLst>
              <a:ext uri="{FF2B5EF4-FFF2-40B4-BE49-F238E27FC236}">
                <a16:creationId xmlns:a16="http://schemas.microsoft.com/office/drawing/2014/main" id="{85643BE4-AA0D-EC68-BF3E-40BF885BC187}"/>
              </a:ext>
            </a:extLst>
          </p:cNvPr>
          <p:cNvPicPr>
            <a:picLocks noChangeAspect="1"/>
          </p:cNvPicPr>
          <p:nvPr/>
        </p:nvPicPr>
        <p:blipFill rotWithShape="1">
          <a:blip r:embed="rId3"/>
          <a:srcRect l="16690" r="808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65425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513788" y="365125"/>
            <a:ext cx="4840010" cy="1807305"/>
          </a:xfrm>
        </p:spPr>
        <p:txBody>
          <a:bodyPr>
            <a:normAutofit/>
          </a:bodyPr>
          <a:lstStyle/>
          <a:p>
            <a:r>
              <a:rPr lang="en-US" b="1" dirty="0"/>
              <a:t>Preface</a:t>
            </a:r>
          </a:p>
        </p:txBody>
      </p:sp>
      <p:pic>
        <p:nvPicPr>
          <p:cNvPr id="7" name="Picture 5" descr="Sphere of mesh and nodes">
            <a:extLst>
              <a:ext uri="{FF2B5EF4-FFF2-40B4-BE49-F238E27FC236}">
                <a16:creationId xmlns:a16="http://schemas.microsoft.com/office/drawing/2014/main" id="{08FC1D5E-0F30-9EE2-6593-88B7DFBD2159}"/>
              </a:ext>
            </a:extLst>
          </p:cNvPr>
          <p:cNvPicPr>
            <a:picLocks noChangeAspect="1"/>
          </p:cNvPicPr>
          <p:nvPr/>
        </p:nvPicPr>
        <p:blipFill rotWithShape="1">
          <a:blip r:embed="rId3"/>
          <a:srcRect l="31415" r="1696" b="4"/>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4" name="Content Placeholder 3">
            <a:extLst>
              <a:ext uri="{FF2B5EF4-FFF2-40B4-BE49-F238E27FC236}">
                <a16:creationId xmlns:a16="http://schemas.microsoft.com/office/drawing/2014/main" id="{EE6BDA38-C039-53B5-793C-894F88DB468A}"/>
              </a:ext>
            </a:extLst>
          </p:cNvPr>
          <p:cNvSpPr>
            <a:spLocks noGrp="1"/>
          </p:cNvSpPr>
          <p:nvPr>
            <p:ph idx="1"/>
          </p:nvPr>
        </p:nvSpPr>
        <p:spPr>
          <a:xfrm>
            <a:off x="6513788" y="2333297"/>
            <a:ext cx="4840010" cy="3843666"/>
          </a:xfrm>
        </p:spPr>
        <p:txBody>
          <a:bodyPr vert="horz" lIns="0" tIns="45720" rIns="0" bIns="45720" rtlCol="0">
            <a:normAutofit/>
          </a:bodyPr>
          <a:lstStyle/>
          <a:p>
            <a:r>
              <a:rPr lang="en-US" sz="1000">
                <a:ea typeface="+mn-lt"/>
                <a:cs typeface="+mn-lt"/>
              </a:rPr>
              <a:t>In today's digital landscape, video has emerged as the primary means of information sharing and learning. Businesses, educational institutions, and government agencies are increasingly leveraging the power of video to communicate, educate, and engage with their audiences. As a result, the demand for secure and innovative solutions to deliver and protect video content has never been greater.</a:t>
            </a:r>
            <a:endParaRPr lang="en-US" sz="1000"/>
          </a:p>
          <a:p>
            <a:r>
              <a:rPr lang="en-US" sz="1000">
                <a:ea typeface="+mn-lt"/>
                <a:cs typeface="+mn-lt"/>
              </a:rPr>
              <a:t>For organizations like medical institutions, universities, schools, corporations, OTT and media businesses, intellectual privacy and piracy organizations, lawyers, and government offices, security is of paramount importance. Both live streaming and video-on-demand (VOD) platforms offer powerful tools for businesses and enterprises to boost revenue, communicate effectively, and build an audience.</a:t>
            </a:r>
            <a:endParaRPr lang="en-US" sz="1000"/>
          </a:p>
          <a:p>
            <a:r>
              <a:rPr lang="en-US" sz="1000">
                <a:ea typeface="+mn-lt"/>
                <a:cs typeface="+mn-lt"/>
              </a:rPr>
              <a:t>Our video streaming platform aims to provide a secure, on-demand solution that rivals industry leaders like Hulu and Netflix. By harnessing the power of AWS, we have created a fully automated and secure video-on-demand solution using Amazon S3 and Amazon CloudFront, eliminating the need for traditional server-based transcoding.</a:t>
            </a:r>
          </a:p>
          <a:p>
            <a:r>
              <a:rPr lang="en-US" sz="1000">
                <a:ea typeface="+mn-lt"/>
                <a:cs typeface="+mn-lt"/>
              </a:rPr>
              <a:t>In this project, we'll build you through the process of creating our own video streaming platform, taking advantage of AWS services to deliver a streamlined, cost-effective, and secure experience for your users.</a:t>
            </a:r>
          </a:p>
          <a:p>
            <a:endParaRPr lang="en-US" sz="1000"/>
          </a:p>
        </p:txBody>
      </p:sp>
    </p:spTree>
    <p:extLst>
      <p:ext uri="{BB962C8B-B14F-4D97-AF65-F5344CB8AC3E}">
        <p14:creationId xmlns:p14="http://schemas.microsoft.com/office/powerpoint/2010/main" val="4010278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97762" y="329184"/>
            <a:ext cx="6251110" cy="1783080"/>
          </a:xfrm>
        </p:spPr>
        <p:txBody>
          <a:bodyPr vert="horz" lIns="91440" tIns="45720" rIns="91440" bIns="45720" rtlCol="0" anchor="b">
            <a:normAutofit/>
          </a:bodyPr>
          <a:lstStyle/>
          <a:p>
            <a:r>
              <a:rPr lang="en-US" sz="5400" b="1"/>
              <a:t>Objectives and Goals</a:t>
            </a:r>
          </a:p>
        </p:txBody>
      </p:sp>
      <p:pic>
        <p:nvPicPr>
          <p:cNvPr id="6" name="Picture 4" descr="Light bulb on yellow background with sketched light beams and cord">
            <a:extLst>
              <a:ext uri="{FF2B5EF4-FFF2-40B4-BE49-F238E27FC236}">
                <a16:creationId xmlns:a16="http://schemas.microsoft.com/office/drawing/2014/main" id="{3684DE79-D152-4947-055A-1438FC3B6960}"/>
              </a:ext>
            </a:extLst>
          </p:cNvPr>
          <p:cNvPicPr>
            <a:picLocks noChangeAspect="1"/>
          </p:cNvPicPr>
          <p:nvPr/>
        </p:nvPicPr>
        <p:blipFill rotWithShape="1">
          <a:blip r:embed="rId3"/>
          <a:srcRect l="50272" r="7948" b="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half" idx="1"/>
          </p:nvPr>
        </p:nvSpPr>
        <p:spPr>
          <a:xfrm>
            <a:off x="5297762" y="2706624"/>
            <a:ext cx="6251110" cy="3483864"/>
          </a:xfrm>
        </p:spPr>
        <p:txBody>
          <a:bodyPr vert="horz" lIns="91440" tIns="45720" rIns="91440" bIns="45720" rtlCol="0">
            <a:normAutofit/>
          </a:bodyPr>
          <a:lstStyle/>
          <a:p>
            <a:pPr>
              <a:buFont typeface="Arial" panose="020B0604020202020204" pitchFamily="34" charset="0"/>
              <a:buChar char="•"/>
            </a:pPr>
            <a:r>
              <a:rPr lang="en-US" sz="1000" b="1"/>
              <a:t>Highly available &amp; scalable streaming service application:</a:t>
            </a:r>
            <a:r>
              <a:rPr lang="en-US" sz="1000"/>
              <a:t> A functional video streaming platform that can efficiently serve content to users with minimal delays and high quality.</a:t>
            </a:r>
          </a:p>
          <a:p>
            <a:pPr>
              <a:buFont typeface="Arial" panose="020B0604020202020204" pitchFamily="34" charset="0"/>
              <a:buChar char="•"/>
            </a:pPr>
            <a:r>
              <a:rPr lang="en-US" sz="1000" b="1"/>
              <a:t>AWS architecture diagram:</a:t>
            </a:r>
            <a:r>
              <a:rPr lang="en-US" sz="1000"/>
              <a:t> A detailed and well-organized diagram illustrating the AWS architecture components, their relationships, and data flows within the system.</a:t>
            </a:r>
          </a:p>
          <a:p>
            <a:pPr>
              <a:buFont typeface="Arial" panose="020B0604020202020204" pitchFamily="34" charset="0"/>
              <a:buChar char="•"/>
            </a:pPr>
            <a:r>
              <a:rPr lang="en-US" sz="1000" b="1"/>
              <a:t>Working frontend applications:</a:t>
            </a:r>
            <a:r>
              <a:rPr lang="en-US" sz="1000"/>
              <a:t> Web application that allows users to access the streaming service, browse content, and manage their profiles.</a:t>
            </a:r>
          </a:p>
          <a:p>
            <a:pPr>
              <a:buFont typeface="Arial" panose="020B0604020202020204" pitchFamily="34" charset="0"/>
              <a:buChar char="•"/>
            </a:pPr>
            <a:r>
              <a:rPr lang="en-US" sz="1000" b="1"/>
              <a:t>Backend services and APIs: </a:t>
            </a:r>
            <a:r>
              <a:rPr lang="en-US" sz="1000"/>
              <a:t>A set of serverless functions and APIs that handle user requests, content aggregation, and other essential operations.</a:t>
            </a:r>
          </a:p>
          <a:p>
            <a:pPr>
              <a:buFont typeface="Arial" panose="020B0604020202020204" pitchFamily="34" charset="0"/>
              <a:buChar char="•"/>
            </a:pPr>
            <a:r>
              <a:rPr lang="en-US" sz="1000" b="1"/>
              <a:t>Content transcoding and adaptive streaming:</a:t>
            </a:r>
            <a:r>
              <a:rPr lang="en-US" sz="1000"/>
              <a:t> A system for converting video files into multiple formats and resolutions.</a:t>
            </a:r>
          </a:p>
          <a:p>
            <a:pPr>
              <a:buFont typeface="Arial" panose="020B0604020202020204" pitchFamily="34" charset="0"/>
              <a:buChar char="•"/>
            </a:pPr>
            <a:r>
              <a:rPr lang="en-US" sz="1000" b="1"/>
              <a:t>Documentation:</a:t>
            </a:r>
            <a:r>
              <a:rPr lang="en-US" sz="1000"/>
              <a:t> Clear and concise documentation that covers the system architecture, components, and deployment steps, enabling other persons to understand the design and implementation.</a:t>
            </a:r>
          </a:p>
        </p:txBody>
      </p:sp>
    </p:spTree>
    <p:extLst>
      <p:ext uri="{BB962C8B-B14F-4D97-AF65-F5344CB8AC3E}">
        <p14:creationId xmlns:p14="http://schemas.microsoft.com/office/powerpoint/2010/main" val="2853788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62">
            <a:extLst>
              <a:ext uri="{FF2B5EF4-FFF2-40B4-BE49-F238E27FC236}">
                <a16:creationId xmlns:a16="http://schemas.microsoft.com/office/drawing/2014/main" id="{5EBC18B6-E5C3-4AD1-97A4-E6A3477A0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12648" y="1078992"/>
            <a:ext cx="6272784" cy="1545336"/>
          </a:xfrm>
        </p:spPr>
        <p:txBody>
          <a:bodyPr vert="horz" lIns="91440" tIns="45720" rIns="91440" bIns="45720" rtlCol="0" anchor="b">
            <a:normAutofit/>
          </a:bodyPr>
          <a:lstStyle/>
          <a:p>
            <a:r>
              <a:rPr lang="en-US" sz="5200" b="1" kern="1200">
                <a:solidFill>
                  <a:schemeClr val="tx1"/>
                </a:solidFill>
                <a:latin typeface="+mj-lt"/>
                <a:ea typeface="+mj-ea"/>
                <a:cs typeface="+mj-cs"/>
              </a:rPr>
              <a:t>Live Demo of the Application</a:t>
            </a:r>
          </a:p>
        </p:txBody>
      </p:sp>
      <p:sp>
        <p:nvSpPr>
          <p:cNvPr id="75" name="Rectangle 64">
            <a:extLst>
              <a:ext uri="{FF2B5EF4-FFF2-40B4-BE49-F238E27FC236}">
                <a16:creationId xmlns:a16="http://schemas.microsoft.com/office/drawing/2014/main" id="{136A4AB6-B72B-4CC6-ADCF-BE807B6C3D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039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7" descr="Graphical user interface&#10;&#10;Description automatically generated">
            <a:extLst>
              <a:ext uri="{FF2B5EF4-FFF2-40B4-BE49-F238E27FC236}">
                <a16:creationId xmlns:a16="http://schemas.microsoft.com/office/drawing/2014/main" id="{FD413037-CC06-B394-8902-458A2AAF42A9}"/>
              </a:ext>
            </a:extLst>
          </p:cNvPr>
          <p:cNvPicPr>
            <a:picLocks noChangeAspect="1"/>
          </p:cNvPicPr>
          <p:nvPr/>
        </p:nvPicPr>
        <p:blipFill rotWithShape="1">
          <a:blip r:embed="rId3"/>
          <a:srcRect l="287" r="111" b="4"/>
          <a:stretch/>
        </p:blipFill>
        <p:spPr>
          <a:xfrm>
            <a:off x="7684008" y="1"/>
            <a:ext cx="4507992" cy="2240280"/>
          </a:xfrm>
          <a:prstGeom prst="rect">
            <a:avLst/>
          </a:prstGeom>
        </p:spPr>
      </p:pic>
      <p:sp>
        <p:nvSpPr>
          <p:cNvPr id="76" name="Rectangle 66">
            <a:extLst>
              <a:ext uri="{FF2B5EF4-FFF2-40B4-BE49-F238E27FC236}">
                <a16:creationId xmlns:a16="http://schemas.microsoft.com/office/drawing/2014/main" id="{B35D540D-9486-4236-952A-F72DC52D79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792"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p:cNvSpPr>
            <a:spLocks noGrp="1"/>
          </p:cNvSpPr>
          <p:nvPr>
            <p:ph type="body" sz="half" idx="2"/>
          </p:nvPr>
        </p:nvSpPr>
        <p:spPr>
          <a:xfrm>
            <a:off x="612648" y="3355848"/>
            <a:ext cx="6272784" cy="2825496"/>
          </a:xfrm>
        </p:spPr>
        <p:txBody>
          <a:bodyPr vert="horz" lIns="91440" tIns="45720" rIns="91440" bIns="45720" rtlCol="0">
            <a:normAutofit/>
          </a:bodyPr>
          <a:lstStyle/>
          <a:p>
            <a:pPr indent="-228600">
              <a:buFont typeface="Arial" panose="020B0604020202020204" pitchFamily="34" charset="0"/>
              <a:buChar char="•"/>
            </a:pPr>
            <a:endParaRPr lang="en-US" sz="2200"/>
          </a:p>
          <a:p>
            <a:pPr indent="-228600">
              <a:buFont typeface="Arial" panose="020B0604020202020204" pitchFamily="34" charset="0"/>
              <a:buChar char="•"/>
            </a:pPr>
            <a:endParaRPr lang="en-US" sz="2200"/>
          </a:p>
          <a:p>
            <a:pPr indent="-228600">
              <a:buFont typeface="Arial" panose="020B0604020202020204" pitchFamily="34" charset="0"/>
              <a:buChar char="•"/>
            </a:pPr>
            <a:r>
              <a:rPr lang="en-US" sz="2200" b="1"/>
              <a:t>Hosted on:</a:t>
            </a:r>
          </a:p>
          <a:p>
            <a:pPr indent="-228600">
              <a:buFont typeface="Arial" panose="020B0604020202020204" pitchFamily="34" charset="0"/>
              <a:buChar char="•"/>
            </a:pPr>
            <a:r>
              <a:rPr lang="en-US" sz="2200" b="1"/>
              <a:t>http://ott.mahwish.me</a:t>
            </a:r>
          </a:p>
          <a:p>
            <a:pPr indent="-228600">
              <a:buFont typeface="Arial" panose="020B0604020202020204" pitchFamily="34" charset="0"/>
              <a:buChar char="•"/>
            </a:pPr>
            <a:endParaRPr lang="en-US" sz="2200"/>
          </a:p>
        </p:txBody>
      </p:sp>
      <p:pic>
        <p:nvPicPr>
          <p:cNvPr id="8" name="Picture 8" descr="Graphical user interface&#10;&#10;Description automatically generated">
            <a:extLst>
              <a:ext uri="{FF2B5EF4-FFF2-40B4-BE49-F238E27FC236}">
                <a16:creationId xmlns:a16="http://schemas.microsoft.com/office/drawing/2014/main" id="{ED5EC35C-8B4E-E1D8-321C-80AD48DCD60D}"/>
              </a:ext>
            </a:extLst>
          </p:cNvPr>
          <p:cNvPicPr>
            <a:picLocks noChangeAspect="1"/>
          </p:cNvPicPr>
          <p:nvPr/>
        </p:nvPicPr>
        <p:blipFill rotWithShape="1">
          <a:blip r:embed="rId4"/>
          <a:srcRect l="2909" r="3" b="3"/>
          <a:stretch/>
        </p:blipFill>
        <p:spPr>
          <a:xfrm>
            <a:off x="7684008" y="2308860"/>
            <a:ext cx="4507992" cy="2240280"/>
          </a:xfrm>
          <a:prstGeom prst="rect">
            <a:avLst/>
          </a:prstGeom>
        </p:spPr>
      </p:pic>
      <p:pic>
        <p:nvPicPr>
          <p:cNvPr id="5" name="Picture 2" descr="A picture containing text, electronics, monitor, screen&#10;&#10;Description automatically generated">
            <a:extLst>
              <a:ext uri="{FF2B5EF4-FFF2-40B4-BE49-F238E27FC236}">
                <a16:creationId xmlns:a16="http://schemas.microsoft.com/office/drawing/2014/main" id="{9CA56FE4-3D83-98BA-C65F-C073BDF207BE}"/>
              </a:ext>
            </a:extLst>
          </p:cNvPr>
          <p:cNvPicPr>
            <a:picLocks noChangeAspect="1"/>
          </p:cNvPicPr>
          <p:nvPr/>
        </p:nvPicPr>
        <p:blipFill rotWithShape="1">
          <a:blip r:embed="rId5"/>
          <a:srcRect l="222" r="176" b="4"/>
          <a:stretch/>
        </p:blipFill>
        <p:spPr>
          <a:xfrm>
            <a:off x="7684008" y="4617720"/>
            <a:ext cx="4507992" cy="2240280"/>
          </a:xfrm>
          <a:prstGeom prst="rect">
            <a:avLst/>
          </a:prstGeom>
        </p:spPr>
      </p:pic>
    </p:spTree>
    <p:extLst>
      <p:ext uri="{BB962C8B-B14F-4D97-AF65-F5344CB8AC3E}">
        <p14:creationId xmlns:p14="http://schemas.microsoft.com/office/powerpoint/2010/main" val="3683544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330252-2657-3A8E-EA84-FFA5104CFF07}"/>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5000" kern="1200">
                <a:solidFill>
                  <a:schemeClr val="tx1"/>
                </a:solidFill>
                <a:latin typeface="+mj-lt"/>
                <a:ea typeface="+mj-ea"/>
                <a:cs typeface="+mj-cs"/>
              </a:rPr>
              <a:t>Architectural Evolution</a:t>
            </a:r>
          </a:p>
        </p:txBody>
      </p:sp>
      <p:sp>
        <p:nvSpPr>
          <p:cNvPr id="21"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F8A6A7D5-2714-59E3-9231-6B21FEB70068}"/>
              </a:ext>
            </a:extLst>
          </p:cNvPr>
          <p:cNvSpPr>
            <a:spLocks noGrp="1"/>
          </p:cNvSpPr>
          <p:nvPr>
            <p:ph type="body" sz="half" idx="2"/>
          </p:nvPr>
        </p:nvSpPr>
        <p:spPr>
          <a:xfrm>
            <a:off x="630936" y="2660904"/>
            <a:ext cx="4818888" cy="3547872"/>
          </a:xfrm>
        </p:spPr>
        <p:txBody>
          <a:bodyPr vert="horz" lIns="91440" tIns="45720" rIns="91440" bIns="45720" rtlCol="0" anchor="t">
            <a:normAutofit/>
          </a:bodyPr>
          <a:lstStyle/>
          <a:p>
            <a:pPr indent="-228600">
              <a:buFont typeface="Arial" panose="020B0604020202020204" pitchFamily="34" charset="0"/>
              <a:buChar char="•"/>
            </a:pPr>
            <a:r>
              <a:rPr lang="en-US" sz="1500" dirty="0"/>
              <a:t>The project has undergone a significant evolution in terms of architecture, starting from a simple UI to a fully-fledged Video On Demand solution using AWS services.</a:t>
            </a:r>
          </a:p>
          <a:p>
            <a:pPr indent="-228600">
              <a:buFont typeface="Arial" panose="020B0604020202020204" pitchFamily="34" charset="0"/>
              <a:buChar char="•"/>
            </a:pPr>
            <a:endParaRPr lang="en-US" sz="1500"/>
          </a:p>
          <a:p>
            <a:pPr marL="228600"/>
            <a:r>
              <a:rPr lang="en-US" b="1"/>
              <a:t>Initial UI and S3 Video Playback</a:t>
            </a:r>
            <a:endParaRPr lang="en-US"/>
          </a:p>
          <a:p>
            <a:pPr indent="-228600">
              <a:buFont typeface="Arial" panose="020B0604020202020204" pitchFamily="34" charset="0"/>
              <a:buChar char="•"/>
            </a:pPr>
            <a:r>
              <a:rPr lang="en-US" sz="1500" dirty="0"/>
              <a:t>The project began with a simple user interface that played videos uploaded to Amazon S3.</a:t>
            </a:r>
          </a:p>
          <a:p>
            <a:pPr indent="-228600">
              <a:buFont typeface="Arial" panose="020B0604020202020204" pitchFamily="34" charset="0"/>
              <a:buChar char="•"/>
            </a:pPr>
            <a:r>
              <a:rPr lang="en-US" sz="1500" dirty="0"/>
              <a:t>CORS was used to enable cross-origin resource sharing for video playback.</a:t>
            </a:r>
          </a:p>
          <a:p>
            <a:pPr indent="-228600">
              <a:buFont typeface="Arial" panose="020B0604020202020204" pitchFamily="34" charset="0"/>
              <a:buChar char="•"/>
            </a:pPr>
            <a:br>
              <a:rPr lang="en-US" sz="1500" dirty="0"/>
            </a:br>
            <a:endParaRPr lang="en-US" sz="1500"/>
          </a:p>
        </p:txBody>
      </p:sp>
      <p:pic>
        <p:nvPicPr>
          <p:cNvPr id="5" name="Picture 5" descr="A picture containing text&#10;&#10;Description automatically generated">
            <a:extLst>
              <a:ext uri="{FF2B5EF4-FFF2-40B4-BE49-F238E27FC236}">
                <a16:creationId xmlns:a16="http://schemas.microsoft.com/office/drawing/2014/main" id="{190FB285-B312-8B88-4BA1-E91C9A8A6AB4}"/>
              </a:ext>
            </a:extLst>
          </p:cNvPr>
          <p:cNvPicPr>
            <a:picLocks noGrp="1" noChangeAspect="1"/>
          </p:cNvPicPr>
          <p:nvPr>
            <p:ph type="pic" idx="1"/>
          </p:nvPr>
        </p:nvPicPr>
        <p:blipFill rotWithShape="1">
          <a:blip r:embed="rId2"/>
          <a:srcRect l="3973" r="1" b="1"/>
          <a:stretch/>
        </p:blipFill>
        <p:spPr>
          <a:xfrm>
            <a:off x="6099048" y="1560113"/>
            <a:ext cx="5458968" cy="3737774"/>
          </a:xfrm>
          <a:prstGeom prst="rect">
            <a:avLst/>
          </a:prstGeom>
        </p:spPr>
      </p:pic>
    </p:spTree>
    <p:extLst>
      <p:ext uri="{BB962C8B-B14F-4D97-AF65-F5344CB8AC3E}">
        <p14:creationId xmlns:p14="http://schemas.microsoft.com/office/powerpoint/2010/main" val="2399323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523C3B-FD81-AB78-E916-E8B66EEFDE5A}"/>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3800" b="1" kern="1200">
                <a:solidFill>
                  <a:schemeClr val="tx1"/>
                </a:solidFill>
                <a:latin typeface="+mj-lt"/>
                <a:ea typeface="+mj-ea"/>
                <a:cs typeface="+mj-cs"/>
              </a:rPr>
              <a:t>Adoption of AWS Video On Demand Solution</a:t>
            </a:r>
            <a:endParaRPr lang="en-US" sz="3800" kern="1200">
              <a:solidFill>
                <a:schemeClr val="tx1"/>
              </a:solidFill>
              <a:latin typeface="+mj-lt"/>
              <a:ea typeface="+mj-ea"/>
              <a:cs typeface="+mj-cs"/>
            </a:endParaRPr>
          </a:p>
          <a:p>
            <a:endParaRPr lang="en-US" sz="3800" kern="1200">
              <a:solidFill>
                <a:schemeClr val="tx1"/>
              </a:solidFill>
              <a:latin typeface="+mj-lt"/>
              <a:ea typeface="+mj-ea"/>
              <a:cs typeface="+mj-cs"/>
            </a:endParaRPr>
          </a:p>
        </p:txBody>
      </p:sp>
      <p:grpSp>
        <p:nvGrpSpPr>
          <p:cNvPr id="10" name="Group 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3">
            <a:extLst>
              <a:ext uri="{FF2B5EF4-FFF2-40B4-BE49-F238E27FC236}">
                <a16:creationId xmlns:a16="http://schemas.microsoft.com/office/drawing/2014/main" id="{1E9BD68B-8127-29FF-8581-D0DD2DD93A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22492" y="1736838"/>
            <a:ext cx="5536001" cy="3325571"/>
          </a:xfrm>
          <a:prstGeom prst="rect">
            <a:avLst/>
          </a:prstGeom>
        </p:spPr>
      </p:pic>
    </p:spTree>
    <p:extLst>
      <p:ext uri="{BB962C8B-B14F-4D97-AF65-F5344CB8AC3E}">
        <p14:creationId xmlns:p14="http://schemas.microsoft.com/office/powerpoint/2010/main" val="3610614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3">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383DC9-2B0F-EA76-8A00-BCB68C26A9B0}"/>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4100" b="1" kern="1200">
                <a:solidFill>
                  <a:schemeClr val="tx1"/>
                </a:solidFill>
                <a:latin typeface="+mj-lt"/>
                <a:ea typeface="+mj-ea"/>
                <a:cs typeface="+mj-cs"/>
              </a:rPr>
              <a:t>Extending AWS Video On Demand Solution</a:t>
            </a:r>
            <a:endParaRPr lang="en-US" sz="4100" kern="1200">
              <a:solidFill>
                <a:schemeClr val="tx1"/>
              </a:solidFill>
              <a:latin typeface="+mj-lt"/>
              <a:ea typeface="+mj-ea"/>
              <a:cs typeface="+mj-cs"/>
            </a:endParaRPr>
          </a:p>
          <a:p>
            <a:pPr algn="ctr"/>
            <a:endParaRPr lang="en-US" sz="4100" b="1" kern="1200">
              <a:solidFill>
                <a:schemeClr val="tx1"/>
              </a:solidFill>
              <a:latin typeface="+mj-lt"/>
              <a:ea typeface="+mj-ea"/>
              <a:cs typeface="+mj-cs"/>
            </a:endParaRPr>
          </a:p>
        </p:txBody>
      </p:sp>
      <p:sp>
        <p:nvSpPr>
          <p:cNvPr id="26"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3">
            <a:extLst>
              <a:ext uri="{FF2B5EF4-FFF2-40B4-BE49-F238E27FC236}">
                <a16:creationId xmlns:a16="http://schemas.microsoft.com/office/drawing/2014/main" id="{F9CB8EBF-8051-1EE0-C1F8-EB7A6B9AB0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5811" y="1919098"/>
            <a:ext cx="11357330" cy="4332477"/>
          </a:xfrm>
          <a:prstGeom prst="rect">
            <a:avLst/>
          </a:prstGeom>
        </p:spPr>
      </p:pic>
    </p:spTree>
    <p:extLst>
      <p:ext uri="{BB962C8B-B14F-4D97-AF65-F5344CB8AC3E}">
        <p14:creationId xmlns:p14="http://schemas.microsoft.com/office/powerpoint/2010/main" val="30968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CF9AED-110B-44E4-0747-5ABD37FD42DB}"/>
              </a:ext>
            </a:extLst>
          </p:cNvPr>
          <p:cNvSpPr>
            <a:spLocks noGrp="1"/>
          </p:cNvSpPr>
          <p:nvPr>
            <p:ph type="title"/>
          </p:nvPr>
        </p:nvSpPr>
        <p:spPr>
          <a:xfrm>
            <a:off x="686834" y="1153572"/>
            <a:ext cx="3200400" cy="4461163"/>
          </a:xfrm>
        </p:spPr>
        <p:txBody>
          <a:bodyPr>
            <a:normAutofit/>
          </a:bodyPr>
          <a:lstStyle/>
          <a:p>
            <a:r>
              <a:rPr lang="en-US" b="1" dirty="0">
                <a:solidFill>
                  <a:srgbClr val="FFFFFF"/>
                </a:solidFill>
              </a:rPr>
              <a:t>Video On Demand Solution Architecture</a:t>
            </a:r>
          </a:p>
        </p:txBody>
      </p:sp>
      <p:sp>
        <p:nvSpPr>
          <p:cNvPr id="7"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3291FC2-5364-1D89-8107-488345E2921E}"/>
              </a:ext>
            </a:extLst>
          </p:cNvPr>
          <p:cNvSpPr>
            <a:spLocks noGrp="1"/>
          </p:cNvSpPr>
          <p:nvPr>
            <p:ph idx="1"/>
          </p:nvPr>
        </p:nvSpPr>
        <p:spPr>
          <a:xfrm>
            <a:off x="4447308" y="591344"/>
            <a:ext cx="6906491" cy="5585619"/>
          </a:xfrm>
        </p:spPr>
        <p:txBody>
          <a:bodyPr vert="horz" lIns="0" tIns="45720" rIns="0" bIns="45720" rtlCol="0" anchor="ctr">
            <a:normAutofit/>
          </a:bodyPr>
          <a:lstStyle/>
          <a:p>
            <a:r>
              <a:rPr lang="en-US" sz="1700" b="1" dirty="0">
                <a:ea typeface="+mn-lt"/>
                <a:cs typeface="+mn-lt"/>
              </a:rPr>
              <a:t>Frontend</a:t>
            </a:r>
            <a:r>
              <a:rPr lang="en-US" sz="1700" dirty="0">
                <a:ea typeface="+mn-lt"/>
                <a:cs typeface="+mn-lt"/>
              </a:rPr>
              <a:t>: React application with AWS Amplify integration for authentication, storage, and API access.</a:t>
            </a:r>
            <a:endParaRPr lang="en-US" sz="1700" dirty="0"/>
          </a:p>
          <a:p>
            <a:r>
              <a:rPr lang="en-US" sz="1700" b="1" dirty="0">
                <a:ea typeface="+mn-lt"/>
                <a:cs typeface="+mn-lt"/>
              </a:rPr>
              <a:t>User Management</a:t>
            </a:r>
            <a:r>
              <a:rPr lang="en-US" sz="1700" dirty="0">
                <a:ea typeface="+mn-lt"/>
                <a:cs typeface="+mn-lt"/>
              </a:rPr>
              <a:t>: AWS Cognito Service for user authentication and role-based access control.</a:t>
            </a:r>
            <a:endParaRPr lang="en-US" sz="1700"/>
          </a:p>
          <a:p>
            <a:r>
              <a:rPr lang="en-US" sz="1700" b="1" dirty="0">
                <a:ea typeface="+mn-lt"/>
                <a:cs typeface="+mn-lt"/>
              </a:rPr>
              <a:t>Video Processing</a:t>
            </a:r>
            <a:r>
              <a:rPr lang="en-US" sz="1700" dirty="0">
                <a:ea typeface="+mn-lt"/>
                <a:cs typeface="+mn-lt"/>
              </a:rPr>
              <a:t>: AWS Media Package for video transcoding, packaging, and delivery.</a:t>
            </a:r>
            <a:endParaRPr lang="en-US" sz="1700" dirty="0"/>
          </a:p>
          <a:p>
            <a:r>
              <a:rPr lang="en-US" sz="1700" b="1" dirty="0">
                <a:ea typeface="+mn-lt"/>
                <a:cs typeface="+mn-lt"/>
              </a:rPr>
              <a:t>Content Distribution</a:t>
            </a:r>
            <a:r>
              <a:rPr lang="en-US" sz="1700" dirty="0">
                <a:ea typeface="+mn-lt"/>
                <a:cs typeface="+mn-lt"/>
              </a:rPr>
              <a:t>: Amazon CloudFront for fast and secure content delivery.</a:t>
            </a:r>
            <a:endParaRPr lang="en-US" sz="1700"/>
          </a:p>
          <a:p>
            <a:r>
              <a:rPr lang="en-US" sz="1700" b="1" dirty="0">
                <a:ea typeface="+mn-lt"/>
                <a:cs typeface="+mn-lt"/>
              </a:rPr>
              <a:t>Storage</a:t>
            </a:r>
            <a:r>
              <a:rPr lang="en-US" sz="1700" dirty="0">
                <a:ea typeface="+mn-lt"/>
                <a:cs typeface="+mn-lt"/>
              </a:rPr>
              <a:t>: Amazon S3 for storing video files and associated metadata.</a:t>
            </a:r>
            <a:endParaRPr lang="en-US" sz="1700" dirty="0"/>
          </a:p>
          <a:p>
            <a:r>
              <a:rPr lang="en-US" sz="1700" b="1" dirty="0">
                <a:ea typeface="+mn-lt"/>
                <a:cs typeface="+mn-lt"/>
              </a:rPr>
              <a:t>Serverless Functions</a:t>
            </a:r>
            <a:r>
              <a:rPr lang="en-US" sz="1700" dirty="0">
                <a:ea typeface="+mn-lt"/>
                <a:cs typeface="+mn-lt"/>
              </a:rPr>
              <a:t>: AWS Lambda for executing custom logic in response to events.</a:t>
            </a:r>
            <a:endParaRPr lang="en-US" sz="1700" dirty="0"/>
          </a:p>
          <a:p>
            <a:r>
              <a:rPr lang="en-US" sz="1700" b="1" dirty="0">
                <a:ea typeface="+mn-lt"/>
                <a:cs typeface="+mn-lt"/>
              </a:rPr>
              <a:t>Orchestration</a:t>
            </a:r>
            <a:r>
              <a:rPr lang="en-US" sz="1700" dirty="0">
                <a:ea typeface="+mn-lt"/>
                <a:cs typeface="+mn-lt"/>
              </a:rPr>
              <a:t>: AWS Step Functions for managing and coordinating serverless functions.</a:t>
            </a:r>
            <a:endParaRPr lang="en-US" sz="1700" dirty="0"/>
          </a:p>
          <a:p>
            <a:r>
              <a:rPr lang="en-US" sz="1700" b="1" dirty="0">
                <a:ea typeface="+mn-lt"/>
                <a:cs typeface="+mn-lt"/>
              </a:rPr>
              <a:t>Monitoring and Logging</a:t>
            </a:r>
            <a:r>
              <a:rPr lang="en-US" sz="1700" dirty="0">
                <a:ea typeface="+mn-lt"/>
                <a:cs typeface="+mn-lt"/>
              </a:rPr>
              <a:t>: Amazon CloudWatch for monitoring performance and logging events.</a:t>
            </a:r>
            <a:endParaRPr lang="en-US" sz="1700" dirty="0"/>
          </a:p>
          <a:p>
            <a:pPr marL="0" indent="0">
              <a:buNone/>
            </a:pPr>
            <a:endParaRPr lang="en-US" sz="1700"/>
          </a:p>
        </p:txBody>
      </p:sp>
    </p:spTree>
    <p:extLst>
      <p:ext uri="{BB962C8B-B14F-4D97-AF65-F5344CB8AC3E}">
        <p14:creationId xmlns:p14="http://schemas.microsoft.com/office/powerpoint/2010/main" val="318476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cademic Literature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186</Words>
  <Application>Microsoft Office PowerPoint</Application>
  <PresentationFormat>Widescreen</PresentationFormat>
  <Paragraphs>58</Paragraphs>
  <Slides>15</Slides>
  <Notes>8</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Academic Literature 16x9</vt:lpstr>
      <vt:lpstr>Cloud Video Streaming Design</vt:lpstr>
      <vt:lpstr>Group Members</vt:lpstr>
      <vt:lpstr>Preface</vt:lpstr>
      <vt:lpstr>Objectives and Goals</vt:lpstr>
      <vt:lpstr>Live Demo of the Application</vt:lpstr>
      <vt:lpstr>Architectural Evolution</vt:lpstr>
      <vt:lpstr>Adoption of AWS Video On Demand Solution </vt:lpstr>
      <vt:lpstr>Extending AWS Video On Demand Solution </vt:lpstr>
      <vt:lpstr>Video On Demand Solution Architecture</vt:lpstr>
      <vt:lpstr>Benefits of Architecture</vt:lpstr>
      <vt:lpstr>Challenges faced &amp; Learnings</vt:lpstr>
      <vt:lpstr>Challenges faced &amp; Learnings</vt:lpstr>
      <vt:lpstr>Future Scope</vt:lpstr>
      <vt:lpstr>Future Scope</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With Picture Layout</dc:title>
  <dc:creator/>
  <cp:lastModifiedBy/>
  <cp:revision>326</cp:revision>
  <dcterms:created xsi:type="dcterms:W3CDTF">2023-04-29T18:37:13Z</dcterms:created>
  <dcterms:modified xsi:type="dcterms:W3CDTF">2023-05-03T23:42:38Z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